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360" r:id="rId3"/>
    <p:sldId id="362" r:id="rId4"/>
    <p:sldId id="363" r:id="rId5"/>
    <p:sldId id="257" r:id="rId6"/>
    <p:sldId id="340" r:id="rId7"/>
    <p:sldId id="326" r:id="rId8"/>
    <p:sldId id="350" r:id="rId9"/>
    <p:sldId id="339" r:id="rId10"/>
    <p:sldId id="353" r:id="rId11"/>
    <p:sldId id="354" r:id="rId12"/>
    <p:sldId id="357" r:id="rId13"/>
    <p:sldId id="359" r:id="rId14"/>
    <p:sldId id="351" r:id="rId15"/>
    <p:sldId id="361" r:id="rId16"/>
    <p:sldId id="356" r:id="rId17"/>
    <p:sldId id="355" r:id="rId18"/>
    <p:sldId id="341" r:id="rId19"/>
    <p:sldId id="352" r:id="rId20"/>
    <p:sldId id="328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0 7800 0 0,'0'0'0'0'0,"-18"13"0"0"0,0-2-5376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98 10760 0 0,'0'0'0'0'0,"23"-17"0"0"0,18-15 0 0 0,21-16-7592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5296 0 0,'0'0'0'0'0,"18"-18"0"0"0,14-7 0 0 0,-39 41-1152 0 0,0 13 1152 0 0,-2-8-976 0 0,0-2 976 0 0,4-8-968 0 0,5-2 968 0 0,-5 11-928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 11744 0 0,'0'0'0'0'0,"-39"5"0"0"0,-30 6 0 0 0,32-4-4184 0 0,14-2 4184 0 0,40-5-4184 0 0,31-4 4184 0 0,18 3-1008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10760 0 0,'0'0'0'0'0,"-23"14"0"0"0,-13 11 0 0 0,26-13-2680 0 0,6-10 2680 0 0,27-18-2680 0 0,-10 7 3672 0 0,1-1 8 0 0,0 2-1000 0 0,0 3-5320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12728 0 0,'0'0'0'0'0,"0"17"0"0"0,10-20-2336 0 0,10-3-640 0 0,-4 6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0 139 992 0 0,'0'0'0'0'0,"7"-26"0"0"0,6-17 0 0 0,6-26-264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10584 0 0,'0'0'0'0'0,"14"-40"0"0"0,12-25 0 0 0,-11 24-3728 0 0,-5 11 3728 0 0,-10 44-3728 0 0,-10 34 3728 0 0,-3 14-936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1 120 6368 0 0,'0'0'0'0'0,"25"-21"0"0"0,19-17 0 0 0,23-22-4296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12016 0 0,'0'0'0'0'0,"11"23"0"0"0,12 18 0 0 0,-12-23-3984 0 0,-3-11 3984 0 0,7 0-3976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0:5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1976 0 0,'0'0'10886'0'0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 9504 0 0,'0'0'0'0'0,"-16"14"0"0"0,-11 11 0 0 0,18-11-440 0 0,13-1 440 0 0,10-8-432 0 0,9-1 432 0 0,14 4-5888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 5112 0 0,'0'0'0'0'0,"-25"9"0"0"0,-16 5 0 0 0,-25 9-3360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86 6104 0 0,'0'0'0'0'0,"-23"-16"0"0"0,-15-11 0 0 0,-22-16-4104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9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0 10584 0 0,'0'0'0'0'0,"-18"23"0"0"0,-7 18 0 0 0,-19 21-7464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3768 0 0,'-33'27'1008'0'0,"-31"34"0"0"0,70-66-645 0 0,1 1 0 0 0,-1 0 0 0 0,1 1 0 0 0,0-1 0 0 0,7-2 0 0 0,25-13 923 0 0,-35 16 203 0 0,-3 3-1936 0 0,0-1 1 0 0,1 0 0 0 0,-1 0 0 0 0,1 0-1 0 0,-1 0 1 0 0,0 0 0 0 0,0 0 0 0 0,0 0-1 0 0,0 0 1 0 0,0-1 0 0 0,0 1 0 0 0,0 0 0 0 0,0-1-1 0 0,0 1 1 0 0,0 0 0 0 0,0-3 0 0 0,1-8-801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4936 0 0,'0'0'0'0'0,"-7"27"416"0"0,7-11 0 0 0,7-32-4272 0 0,-1-2 2984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73 14704 0 0,'0'0'0'0'0,"23"0"0"0"0,15 2 0 0 0,-19-2-1408 0 0,-6 3 1408 0 0,-13-15-2344 0 0,0-2 1528 0 0,0 3 8 0 0,0-3 808 0 0,0-13-6320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8072 0 0,'0'0'0'0'0,"-5"19"0"0"0,-1 19 0 0 0,3-21 1464 0 0,3-6 8 0 0,9-22-1472 0 0,-6-1 720 0 0,2 1 0 0 0,-1-6-720 0 0,-4 6-2120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8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8 11568 0 0,'0'0'0'0'0,"0"25"0"0"0,-3 17 0 0 0,-1-24-3360 0 0,4-9 3360 0 0,-5-36-3352 0 0,3 13 2400 0 0,-5 0 952 0 0,2 3-944 0 0,1-1 944 0 0,-3-11-1504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7176 0 0,'0'0'0'0'0,"28"-11"0"0"0,18-8 0 0 0,-25 10 344 0 0,-5 4 0 0 0,-42 24-344 0 0,1 1-5504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12016 0 0,'0'0'0'0'0,"-5"19"0"0"0,-1 13 0 0 0,-4 20-8536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1 400 9328 0 0,'0'0'0'0'0,"37"-74"0"0"0,30-53 0 0 0,36-72-6520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4 107 9864 0 0,'0'0'0'0'0,"30"-29"0"0"0,25-20 0 0 0,-37 29 0 0 0,-18 11 0 0 0,-9 31 0 0 0,-14 22 0 0 0,5-8-1384 0 0,2-3 1384 0 0,4-8-1384 0 0,3-7 1384 0 0,-11 25-4496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 12280 0 0,'0'0'0'0'0,"13"-16"0"0"0,4-16 0 0 0,12-16-8736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8608 0 0,'0'0'0'0'0,"-22"14"0"0"0,-11 12 0 0 0,-22 14-5976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1 1264 0 0,'0'0'0'0'0,"-10"8"0"0"0,-8 7 0 0 0,-11 8-472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9688 0 0,'0'0'0'0'0,"16"-9"0"0"0,16-4 0 0 0,-20 13 968 0 0,-10 7-968 0 0,-4 4 968 0 0,-5 3-968 0 0,0-1 288 0 0,-2-3 0 0 0,0 4-288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7352 0 0,'0'0'0'0'0,"-6"25"-2464"0"0,3-13 8 0 0,3-3 2456 0 0,-4 11-736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0 992 0 0,'0'0'0'0'0,"-9"14"0"0"0,-5 11 0 0 0,3-2 8 0 0,-1 0-8 0 0,7-8 8 0 0,5-10 0 0 0,0 7 8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7624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11120 0 0,'0'0'0'0'0,"0"14"0"0"0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5384 0 0,'0'0'0'0'0,"-7"14"0"0"0,-2 0-3560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1624 0 0,'0'0'0'0'0,"-3"14"0"0"0,-1 1 0 0 0,2 2 0 0 0,2-2 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7984 0 0,'0'0'0'0'0,"5"-13"696"0"0,8 19 0 0 0,1 6-696 0 0,0 2-2680 0 0,-3 1 8 0 0,1-1 800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40 5920 0 0,'0'0'0'0'0,"0"-14"0"0"0,0-11 0 0 0,-5 44-3792 0 0,1-8 3704 0 0,-1 3 88 0 0,-7-7-88 0 0,1-1-880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87 992 0 0,'0'0'0'0'0,"14"-18"0"0"0,9-6 0 0 0,15-21-264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0 992 0 0,'0'0'0'0'0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0 9864 0 0,'0'0'0'0'0,"-7"18"0"0"0,0 10 0 0 0,-9 19-6920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11656 0 0,'0'0'0'0'0,"20"-9"0"0"0,12-5 0 0 0,19-9-8264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1080 0 0,'0'0'0'0'0,"27"-23"0"0"0,-27 38-64 0 0,-4-1 0 0 0,1 0-160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13088 0 0,'0'0'0'0'0,"25"18"0"0"0,1-2-9336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1 992 0 0,'0'0'0'0'0,"-14"25"0"0"0,-2 1-264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7088 0 0,'0'0'0'0'0,"12"0"0"0"0,4-4 1112 0 0,-18 17-3056 0 0,-1-2 0 0 0,-1-1-328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10584 0 0,'0'0'0'0'0,"-6"14"0"0"0,-2 8 0 0 0,-7 15-7464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14792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13536 0 0,'0'0'0'0'0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0 11744 0 0,'0'0'0'0'0,"-17"18"0"0"0,-14 11 0 0 0,-18 17-8328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0 11032 0 0,'0'0'0'0'0,"-9"13"0"0"0,-5 6 0 0 0,-9 13-7800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12376 0 0,'0'0'0'0'0,"15"-9"0"0"0,8-9 0 0 0,14-7-8808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100 212 3144 0 0,'0'0'0'0'0,"-25"16"0"0"0,-16 16 0 0 0,22-14 2728 0 0,5-4-2728 0 0,37-28 2736 0 0,28-23-2736 0 0,-12 8 840 0 0,5-3-840 0 0,-15 9 848 0 0,-10 9-848 0 0,-1 0-784 0 0,-4 0 784 0 0,9-11-784 0 0,2-7 784 0 0,24-25-5872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22 13360 0 0,'0'0'0'0'0,"-23"16"0"0"0,-11 11 0 0 0,22-16-3392 0 0,10-6 3392 0 0,27-19-3384 0 0,21-11 3384 0 0,25-16-3616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 9328 0 0,'0'0'0'0'0,"-14"23"0"0"0,-13 14 0 0 0,25-17 1016 0 0,11-10-1016 0 0,-9 3 1024 0 0,-3-8 80 0 0,13-9-1104 0 0,11-4-2432 0 0,-6 1 8 0 0,-1-2 2424 0 0,14-9-4632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0 8880 0 0,'0'0'0'0'0,"-40"15"0"0"0,-26 8 0 0 0,25-7-3064 0 0,8-2 3064 0 0,56-21-3056 0 0,37-20 3056 0 0,23-7-832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0 132 904 0 0,'0'0'0'0'0,"16"-27"0"0"0,16-12 0 0 0,16-27-200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12192 0 0,'0'0'0'0'0,"-18"5"0"0"0,-10 7 0 0 0,-18 4-8664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10136 0 0,'0'0'0'0'0,"23"12"0"0"0,14 4 0 0 0,23 13-7128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11384 0 0,'0'0'0'0'0,"23"0"0"0"0,14-3 0 0 0,-23 3-2296 0 0,-10 0 2296 0 0,-27 14-2296 0 0,10-9 576 0 0,6-1 1720 0 0,-11 5-944 0 0,6-1 1712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18 992 0 0,'0'0'0'0'0,"20"-17"8"0"0,-8 20 0 0 0,-15 22-8 0 0,-1 2-280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0 119 6456 0 0,'0'0'0'0'0,"2"-23"0"0"0,1-13 0 0 0,3-24-4368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19 2872 0 0,'0'0'0'0'0,"-16"-2"0"0"0,-10-5 0 0 0,-17-2-1680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1 1888 0 0,'0'0'0'0'0,"-23"2"0"0"0,9 10-272 0 0,0 4 272 0 0,3-7-264 0 0,-1 0-208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13448 0 0,'0'0'0'0'0,"92"23"0"0"0,60 18 0 0 0,-56-16-4856 0 0,-15 1 4856 0 0,-28-6-4856 0 0,-21-1 4856 0 0,53 22-1112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5296 0 0,'0'0'0'0'0,"-9"14"0"0"0,-2 13 0 0 0,-10 12-3496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4 10400 0 0,'0'0'0'0'0,"-30"10"0"0"0,-25 12 0 0 0,42-12 144 0 0,22-1-144 0 0,5-7 152 0 0,9-4-152 0 0,0-3-376 0 0,6-2 376 0 0,-15 5-376 0 0,-7 2 376 0 0,4-5-2888 0 0,3-13 0 0 0,0 0 960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1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1 104 992 0 0,'0'0'0'0'0,"19"-20"0"0"0,13-12 0 0 0,19-19-264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8792 0 0,'0'0'0'0'0,"-16"26"0"0"0,-13 20 0 0 0,21-23 824 0 0,8-7-824 0 0,15-17 832 0 0,16-14-832 0 0,-7 0 0 0 0,8-5 0 0 0,-16 9 0 0 0,-3 2 0 0 0,4 4-2136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0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25 8432 0 0,'0'0'0'0'0,"-32"18"0"0"0,-19 10 0 0 0,17-10-1768 0 0,6-2 1768 0 0,44-21-1760 0 0,34-15 1760 0 0,-13 2-2240 0 0,0-5 2240 0 0,37-16-1240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8792 0 0,'0'0'0'0'0,"-21"19"0"0"0,-9 13 0 0 0,21-16 688 0 0,9-3 8 0 0,-12 1-696 0 0,24-18-2672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9504 0 0,'0'0'0'0'0,"13"11"0"0"0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9864 0 0,'0'0'0'0'0,"18"18"0"0"0,10 11 0 0 0,-19-15-536 0 0,-9-9 536 0 0,-16-16-2040 0 0,5 8 544 0 0,-3 6 1496 0 0,0-1-1360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10312 0 0,'0'0'0'0'0,"14"-7"0"0"0,13-8 0 0 0,-16 12-1248 0 0,-4 3 1248 0 0,-14 11-1248 0 0,-7 3 600 0 0,-1-2 0 0 0,1-1-3600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11656 0 0,'0'0'0'0'0,"3"-27"0"0"0,6-17 0 0 0,-4 69-8304 0 0,1 1 7304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10672 0 0,'0'0'0'0'0,"17"27"1160"0"0,-11-17 8 0 0,1 5-1168 0 0,-5-1-384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6368 0 0,'0'0'0'0'0,"21"-13"0"0"0,-1 3-4296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12280 0 0,'0'0'0'0'0,"19"0"0"0"0,17-2 0 0 0,-26 2 800 0 0,-6 2 0 0 0,-16-2-336 0 0,-4 0 8 0 0,3-2-472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1080 0 0,'0'0'0'0'0,"2"-14"0"0"0,2-13 0 0 0,1-12-336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9688 0 0,'0'0'0'0'0,"10"-16"0"0"0,8-16 0 0 0,10-16-6792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5656 0 0,'-7'107'8537'0'0,"7"-104"-8569"0"0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 7352 0 0,'0'0'0'0'0,"2"-32"0"0"0,1-16 0 0 0,2-32-5040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86 12280 0 0,'0'0'0'0'0,"-40"-19"0"0"0,-22-15 0 0 0,30 14-4400 0 0,14 8 4400 0 0,45 17-4392 0 0,29 13 4392 0 0,-13-13-424 0 0,1-5 424 0 0,-10 4-416 0 0,-2 1 416 0 0,33 4-1408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6 8520 0 0,'-26'17'182'0'0,"21"-14"-50"0"0,-1 0 1 0 0,0 1-1 0 0,1 0 0 0 0,0 0 1 0 0,0 0-1 0 0,0 1 0 0 0,1 0 1 0 0,-6 7-1 0 0,9-12-78 0 0,1 0 0 0 0,0 1 0 0 0,-1-1 0 0 0,1 0-1 0 0,0 1 1 0 0,0-1 0 0 0,-1 0 0 0 0,1 1 0 0 0,0-1 0 0 0,0 0 0 0 0,0 1 0 0 0,0-1-1 0 0,-1 1 1 0 0,1-1 0 0 0,0 0 0 0 0,0 1 0 0 0,0-1 0 0 0,0 1 0 0 0,0-1 0 0 0,0 1-1 0 0,0-1 1 0 0,0 0 0 0 0,0 1 0 0 0,0-1 0 0 0,0 1 0 0 0,0-1 0 0 0,1 1 0 0 0,-1-1-1 0 0,0 0 1 0 0,0 1 0 0 0,0-1 0 0 0,0 0 0 0 0,1 1 0 0 0,-1-1 0 0 0,0 0 0 0 0,0 1-1 0 0,1-1 1 0 0,-1 0 0 0 0,0 1 0 0 0,1-1 0 0 0,-1 0 0 0 0,0 1 0 0 0,1-1 0 0 0,-1 0-1 0 0,0 0 1 0 0,1 0 0 0 0,-1 1 0 0 0,1-1 0 0 0,-1 0 0 0 0,0 0 0 0 0,1 0-1 0 0,-1 0 1 0 0,1 0 0 0 0,26 2 1266 0 0,-21-2 558 0 0,32-46-12850 0 0,-3 6 8952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9776 0 0,'0'0'0'0'0,"-18"15"0"0"0,-10 6 0 0 0,23-9 1424 0 0,7-6 8 0 0,-2 6-864 0 0,12-5 0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1 9056 0 0,'0'0'0'0'0,"-23"16"0"0"0,-11 16 0 0 0,31-18 768 0 0,17-3-768 0 0,-23 1 768 0 0,-5-3-768 0 0,-4 2-3104 0 0,39-17 8 0 0,-1 1 1056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7352 0 0,'0'0'0'0'0,"14"-20"0"0"0,13-12 0 0 0,12-20-5040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0 13720 0 0,'0'0'0'0'0,"-3"15"0"0"0,-3 6 0 0 0,3-9 368 0 0,3-3 0 0 0,3 2-368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10848 0 0,'0'0'0'0'0,"27"-13"0"0"0,15-6 0 0 0,28-13-7656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13624 0 0,'0'0'0'0'0,"28"3"0"0"0,23-1 0 0 0,-24-2-2416 0 0,-9 0 2416 0 0,-8-14-2416 0 0,3 0-3096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24 10672 0 0,'0'0'0'0'0,"-32"14"0"0"0,-15 9 0 0 0,27-14 1248 0 0,13-9 8 0 0,19-18-1256 0 0,6 7 184 0 0,7-3-184 0 0,-13 5 192 0 0,-5 4-192 0 0,8-7-1000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0 8432 0 0,'0'0'0'0'0,"-14"29"0"0"0,-9 22 0 0 0,17-24-736 0 0,6-11 736 0 0,20-39-728 0 0,-8 12-1208 0 0,2 2 1936 0 0,1-7-1928 0 0,-1-1 560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14256 0 0,'0'0'0'0'0,"-23"33"0"0"0,-10 24 0 0 0,24-21-872 0 0,10-11 872 0 0,17-34-872 0 0,18-25 872 0 0,-15 7-3784 0 0,0-3 3784 0 0,-7 9-3776 0 0,-3 10 3776 0 0,1-3-808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11120 0 0,'0'0'0'0'0,"-13"23"0"0"0,-3 18 0 0 0,9-18 496 0 0,7-7-496 0 0,-2-3 496 0 0,2-8-496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3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240 842 24575,'3'13'0,"61"156"0,-41-117 0,-3 1 0,14 58 0,-33-107 0,5 28 0,-6-31 0,1 1 0,-1-1 0,0 1 0,0 0 0,0-1 0,0 1 0,0-1 0,0 1 0,-1 0 0,1-1 0,0 1 0,-1-1 0,1 1 0,-1-1 0,-1 3 0,-2-46 0,-50-149 0,37 137 0,1 6 0,-3 1 0,-44-82 0,-71-75 0,132 200 0,-14-17 0,2-1 0,-13-24 0,24 39 0,0 0 0,0 0 0,0 0 0,1 0 0,0-1 0,1 1 0,0-1 0,0 1 0,0-1 0,1 0 0,1-13 0,0 18 0,0 0 0,0 0 0,0 0 0,1 0 0,-1 0 0,1 1 0,-1-1 0,1 0 0,0 1 0,0-1 0,0 1 0,1 0 0,-1 0 0,0 0 0,4-3 0,47-26 0,-37 22 0,134-67 0,177-62 0,-201 87 0,-89 36-7,33-13-1351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4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24575,'3'0'0,"-1"-1"0,1 1 0,0-1 0,-1 0 0,1 0 0,-1 0 0,0 0 0,1 0 0,-1 0 0,4-3 0,5-2 0,79-32 0,2 5 0,148-34 0,-197 59-455,1 2 0,76-2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3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31 24575,'-2'188'0,"6"245"0,-1-390 0,2 0 0,19 75 0,-17-93 0,1 0 0,2 0 0,0-1 0,2 0 0,25 40 0,-33-59 0,0 0 0,0 0 0,1 0 0,-1 0 0,1-1 0,0 1 0,0-1 0,1 0 0,-1-1 0,1 1 0,0-1 0,0 0 0,0-1 0,0 0 0,10 3 0,-7-3 0,1-1 0,0 0 0,0-1 0,-1 0 0,1-1 0,0 0 0,-1 0 0,1-1 0,13-4 0,9-6 0,-2-1 0,0-1 0,-1-2 0,0 0 0,27-22 0,-46 30 0,0-1 0,0 0 0,0-1 0,-1 0 0,0-1 0,-1 1 0,-1-2 0,1 1 0,-2-1 0,0 0 0,9-25 0,0-9 0,17-95 0,-20 83 0,-9 45 0,11-55 0,10-102 0,-23 147 0,0 0 0,-2 1 0,0-1 0,-2 0 0,-1 1 0,0 0 0,-2 0 0,-13-34 0,15 46-151,1 1-1,0-1 0,0 1 0,0-1 1,1 0-1,1 0 0,0 0 1,0-20-1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24575,'-8'182'0,"-40"227"0,32-296 0,2-11 0,-1-14 0,5 2 0,1 113 0,9-202 0,0-1 0,0 1 0,1 0 0,-1-1 0,0 1 0,0 0 0,1-1 0,-1 1 0,0 0 0,1-1 0,-1 1 0,1-1 0,-1 1 0,1-1 0,-1 1 0,1-1 0,-1 1 0,1-1 0,-1 1 0,1-1 0,0 0 0,-1 1 0,1-1 0,1 1 0,25 5 0,39-5 0,-49-1 0,103-3 0,175-26 0,-239 22 0,109 1 0,-162 6-151,0 0-1,-1-1 0,1 1 0,0 0 1,0-1-1,0 1 0,0-1 1,4-2-1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 24575,'-9'32'0,"-47"134"0,-73 224 0,15-37 0,114-352 0,-1 0 0,1 1 0,0-1 0,-1 0 0,1 0 0,0 1 0,0-1 0,-1 0 0,1 1 0,0-1 0,0 0 0,1 1 0,-1-1 0,0 0 0,0 1 0,1-1 0,-1 0 0,1 1 0,-1-1 0,2 2 0,0-1 0,-1-1 0,1 1 0,0-1 0,1 1 0,-1-1 0,0 0 0,0 0 0,5 2 0,5 2 0,11 5 0,1-1 0,0-2 0,0 0 0,1-1 0,27 2 0,127 3 0,-40-4 0,-3-1-1365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C1DD3-0493-46C3-BD53-8794B61DBF4A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11390-20C9-4ACC-861C-4A0879D05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6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9394F-115B-68E1-F5AE-0BF08C619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00C962C-AAD6-9BF8-4B1A-0A37FC7F00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EFC7B0F-2DE3-F838-6383-871CD2920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C84B76-4256-FFDE-E4AD-AF80FD3BF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6334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B341-CFA4-1A8F-7C30-6F56CA05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3B6061-6404-72BF-1A3E-A303FB847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2DB07D-7163-8369-B0BB-9A4F1365D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F08D79-06F1-9C7D-90D4-34C77B748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24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3881-83DB-62CF-B625-034AC2B5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2C79C0-7CE2-3511-4FCA-740CE999F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9AB5FF-DEB5-F3AF-72FF-D56B559B8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B836F2-2D2B-9414-F201-2B02B4742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3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213F9-A88A-651C-8597-844BE615F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10578F-31C5-DD4B-418A-D061028FE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2981DC-B2CE-A28D-43FB-59C264D6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78E1CF-8C61-3E3D-BCC0-09B866F4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9FFAA-E6DC-32F4-3344-9FFC262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2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ADF1A-77B5-E80E-D51C-0AA7BF9C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8F8BAB-63C8-C2D9-3C51-BDA9D116E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4DB1FF-671A-A0B8-CDF4-856F52D9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6A5DE4-1BA8-D2CA-B7DC-59F20CF2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613F6C-E208-D508-FDA5-80233AFA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20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DF4DD8-23E0-4910-0F14-D6210475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56F801-CFF9-DEA6-840B-D97204339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D56F39-ACB6-1B1C-D832-7F3F0FA1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D1E999-4CB2-7CC4-4C92-F1C6625E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87DC3-691F-51B5-F673-7BD45247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17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C673F4-B2D3-454D-9090-E3ADDCB6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65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dunkel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9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5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22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chemeClr val="tx2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chemeClr val="tx2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6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rgbClr val="29485D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7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1831976"/>
            <a:ext cx="9747249" cy="447040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2800" y="1016000"/>
            <a:ext cx="3451225" cy="2232025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63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8331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  <a:lvl7pPr>
              <a:defRPr/>
            </a:lvl7pPr>
            <a:lvl8pPr>
              <a:defRPr spc="120" baseline="0"/>
            </a:lvl8pPr>
            <a:lvl9pPr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3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463FD-3FAC-3F71-A7AC-82AED9D1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7C69A3-1D03-325B-D560-7F8675D9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4F34F2-D20F-019C-7494-8595EFD3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2964D-71CA-1714-8532-AAEF0C29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B5750C-888C-89C6-3E43-39F0B618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949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1148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1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defRPr spc="120" baseline="0"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452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34D6FFE-C346-403E-A982-395E540810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779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34D6FFE-C346-403E-A982-395E54081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FC65B91-E784-4354-A701-802A4C59DD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263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46C3F50-3D7B-4965-BBCA-896067A4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C9CA6-6D1C-4ADA-8260-CCE7AD3CB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909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9122B-6621-47D1-A7DC-B86D3C66D4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4701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59122B-6621-47D1-A7DC-B86D3C66D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B497B3-7BCD-436C-BE19-C4ED853A13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2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FD22FE-B954-4E59-AD32-7DA12A7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4F4E8-41E6-43E5-86D4-144034C85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143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3405DF-DDE4-4B3F-BD48-FC67B9175B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805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73405DF-DDE4-4B3F-BD48-FC67B9175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EA7A5B-CC69-48D1-B35F-8500863105E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66001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4263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23DF60E-5BB4-4358-9ED3-0B06131E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7601A5-58AC-4B70-8384-E8B22377E0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3137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C182B74-8C6D-4413-AFAC-24A2B937F2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8285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C182B74-8C6D-4413-AFAC-24A2B937F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D9F2C3B-65EA-4BDE-A2B5-D40F165DF2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3" spcCol="36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0F1A20-A4A7-4C1A-8E8E-5AC976BC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DCA4C6-2ACE-4627-BE54-8F5B288E0D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423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8CA7A7F-18CF-42AB-93B5-CE02169C75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9419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8CA7A7F-18CF-42AB-93B5-CE02169C7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EA2FB6F-4CCF-4483-B0FF-497BECC7F5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599914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904263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7FE177-075A-6045-8624-77FF676D60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208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9EBB6B-48B6-455B-A218-EB6DFA7C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0CF2E0-C9F7-41B0-A531-2C79A57C56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02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9E846F-D6EF-4F38-BEA1-DD2E6EE76E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0395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29E846F-D6EF-4F38-BEA1-DD2E6EE76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ECDDCE0-6FB0-4AE2-A021-2B9544EF1C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4" spcCol="288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0071A1-8A74-45B2-A989-D27068F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E9F9AB-CADF-4A81-A991-F3A1A1806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131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+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DE2241-1AF0-49A8-922F-CB987C6D8A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190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DE2241-1AF0-49A8-922F-CB987C6D8A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11491F-25C0-47A3-B8C8-CF423E9D18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2097088"/>
            <a:ext cx="66421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455E15A-CF7F-4A54-BC65-334E16D1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E745B2-7FBE-4F51-89F3-B7B820B78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79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1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1D4A37-1331-435B-A211-7068997FD9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566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1D4A37-1331-435B-A211-7068997FD9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193015A-FC55-4B7E-8DBE-5DF6AAB16C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170" y="2097088"/>
            <a:ext cx="3037093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739" y="2097088"/>
            <a:ext cx="66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298DB1A-2FBE-4B43-929F-D8A944C8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02DFC1-1B36-4B69-A65A-1E64FEF5C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363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F05C30-C7CF-4BED-ACA7-6138A5FB09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65917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F05C30-C7CF-4BED-ACA7-6138A5FB0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A1027B-D4DE-4331-AC66-77D3E8B841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A92407-1187-4BC7-9440-8FB58293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811C7B-97C7-436D-82F8-E55AB3AC8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78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4DE91-1A94-710E-013F-7283EB79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8DABDE-999E-6E6A-EA7C-EEEB3FD7F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4D77E7-9DB8-159D-B1BC-290788A2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4C75BF-0D87-ACD7-C839-765C7849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47D844-91EB-1928-55C3-0B5862FA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620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nur Text ohne 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692150"/>
            <a:ext cx="10296524" cy="5715850"/>
          </a:xfrm>
        </p:spPr>
        <p:txBody>
          <a:bodyPr numCol="1" spcCol="54000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 marL="354013" indent="-176213">
              <a:buFont typeface="Arial" panose="020B0604020202020204" pitchFamily="34" charset="0"/>
              <a:buChar char="•"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FOLIE OHNE TITEL (Ausnahme)</a:t>
            </a:r>
          </a:p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5"/>
            <a:r>
              <a:rPr lang="en-US" dirty="0" err="1"/>
              <a:t>Sechste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6"/>
            <a:r>
              <a:rPr lang="en-US" dirty="0" err="1"/>
              <a:t>Siebte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7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FC9C2-A520-4EFC-B13F-6FAAFCBD54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89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98B50-3A96-4348-B1B1-76B8EAE743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825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875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03647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er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80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Kapiteltrenn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64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Kapiteltrenn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62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Kapiteltrenn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2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Kapiteltrenn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20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Kapiteltrenn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0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Kapiteltrenn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1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B83D5-D972-5D8E-692A-2BC98979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75265-8114-7946-77C4-9D6A4554B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257F1B-4A2B-C39A-F3A5-221BBD98C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EA3D1F-2DF1-7382-46E3-EB0140FF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7FF053-CEF9-B6B0-6949-8F95EEF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840505-BB0F-561B-53C7-72C9B5FE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1941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Kapiteltrenner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06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Kapiteltrenn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83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Kapiteltrenner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76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Kapiteltrenner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34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Kapiteltrenner 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20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Kapiteltrenner 1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48D0F-6869-164A-E0D2-39CC9E49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3EC749-98AF-50A0-EC63-087AE9469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074133-82E4-16EC-7CEE-57AD62EF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06D53F-67AA-29A8-5784-2E1F9D07B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00D82F-4A2D-8CCD-119F-D3E2CE497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B212B1-8070-16AB-4FA9-F2372B5C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9D7201-4B14-99DC-5749-0E089C6D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C5507B-6663-433B-E84E-875E7344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5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F6BE7-757E-56FA-4E0F-6E17AA1B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72AD7-C79A-5288-1E24-AE43AE35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3976F6-1FD2-209C-F3DD-E71ECA66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04098B-A7C8-309B-FC5E-C485D161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0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EF89AD-9836-8436-B78A-727551C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64F972-F76D-1801-CAF8-C29CFCCE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1BD330-1642-FFE7-5257-F1E80783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7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BA881-5A2A-3852-3B42-D9ED5C19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DF34F4-D410-0E0D-90AA-1E879969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3247E5-53AF-FD25-FCFC-DE2019D4A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0FB3B5-853A-08D6-F356-C64265CD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627E74-B969-564B-B4CC-23BF846B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896FC7-FCC0-BAF2-6C54-1C0D69E8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20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7B4FC-89F4-9866-245F-2376D259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222478-8FE2-79DD-F1D9-4FA02AF06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DC2C8A-1DDB-89AE-68AE-020257B33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9201F4-4A8F-9A44-6318-E5298F40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C624DF-CE26-D139-CCC7-4BB6D901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111F0F-DFCF-15CF-7236-987DE65A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9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ags" Target="../tags/tag2.xml"/><Relationship Id="rId40" Type="http://schemas.openxmlformats.org/officeDocument/2006/relationships/image" Target="../media/image2.w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F6C5D8-F7DE-DD5D-DF3B-3C779867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F2428FC-5BFD-B3AF-6486-58D48334A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B65313-CF1E-98D9-0F66-6096B6DE6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855025-61C7-5B70-F57F-AE37CC818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D4D85F-EB37-6A6E-088E-3D6D70DF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FBFD33-14B0-4B26-8D25-D9E05002D480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949532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8" imgW="384" imgH="385" progId="TCLayout.ActiveDocument.1">
                  <p:embed/>
                </p:oleObj>
              </mc:Choice>
              <mc:Fallback>
                <p:oleObj name="think-cell Folie" r:id="rId38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FBFD33-14B0-4B26-8D25-D9E05002D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354E6-9E0E-44B9-83E8-1963A1EC88F1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Arial </a:t>
            </a:r>
            <a:r>
              <a:rPr lang="de-DE" dirty="0" err="1"/>
              <a:t>MPG_green_dark</a:t>
            </a:r>
            <a:r>
              <a:rPr lang="de-DE" dirty="0"/>
              <a:t>, 23 </a:t>
            </a:r>
            <a:r>
              <a:rPr lang="de-DE" dirty="0" err="1"/>
              <a:t>pt</a:t>
            </a:r>
            <a:r>
              <a:rPr lang="de-DE" dirty="0"/>
              <a:t>, ZAB 26 </a:t>
            </a:r>
            <a:r>
              <a:rPr lang="de-DE" dirty="0" err="1"/>
              <a:t>pt</a:t>
            </a:r>
            <a:r>
              <a:rPr lang="de-DE" dirty="0"/>
              <a:t>, gesperrt 1,4 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739" y="2097087"/>
            <a:ext cx="1029652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Ebene 1: Headlines</a:t>
            </a:r>
          </a:p>
          <a:p>
            <a:pPr lvl="1"/>
            <a:r>
              <a:rPr lang="de-DE" dirty="0"/>
              <a:t>Ebene 2: Fließtext</a:t>
            </a:r>
          </a:p>
          <a:p>
            <a:pPr lvl="3"/>
            <a:r>
              <a:rPr lang="de-DE" dirty="0"/>
              <a:t>Ebene 3: Stichpunkte</a:t>
            </a:r>
          </a:p>
          <a:p>
            <a:pPr lvl="2"/>
            <a:r>
              <a:rPr lang="de-DE" dirty="0"/>
              <a:t>Ebene 4: Stichpunkte hervorgehoben</a:t>
            </a:r>
          </a:p>
          <a:p>
            <a:pPr lvl="4"/>
            <a:r>
              <a:rPr lang="de-DE" dirty="0"/>
              <a:t>Ebene 5: Stichpunkte eingerückt</a:t>
            </a:r>
          </a:p>
          <a:p>
            <a:pPr lvl="5"/>
            <a:r>
              <a:rPr lang="de-DE" dirty="0"/>
              <a:t>Ebene 6: Stichpunkte weiter eingerückt</a:t>
            </a:r>
          </a:p>
          <a:p>
            <a:pPr lvl="6"/>
            <a:r>
              <a:rPr lang="de-DE" dirty="0"/>
              <a:t>Ebene 7: Zusatzinfo</a:t>
            </a:r>
          </a:p>
          <a:p>
            <a:pPr lvl="7"/>
            <a:r>
              <a:rPr lang="de-DE" dirty="0"/>
              <a:t>Ebene 8: Bildunterschrift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7739" y="6453188"/>
            <a:ext cx="10296524" cy="180000"/>
          </a:xfrm>
          <a:prstGeom prst="rect">
            <a:avLst/>
          </a:prstGeom>
        </p:spPr>
        <p:txBody>
          <a:bodyPr vert="horz" wrap="none" lIns="0" tIns="0" rIns="0" bIns="0" rtlCol="0" anchor="b" anchorCtr="0">
            <a:normAutofit/>
          </a:bodyPr>
          <a:lstStyle>
            <a:lvl1pPr algn="r">
              <a:defRPr sz="600" kern="600" cap="all" spc="9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Max-Planck-Institut für Meteorologie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685329-B96E-4C87-8A85-F6C433C9098D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5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sldNum="0" hd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spcAft>
          <a:spcPts val="1800"/>
        </a:spcAft>
        <a:buNone/>
        <a:defRPr sz="2300" b="1" kern="600" cap="all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23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b="1" i="0" kern="600" spc="4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1150"/>
        </a:spcBef>
        <a:spcAft>
          <a:spcPts val="0"/>
        </a:spcAft>
        <a:buFont typeface="Arial" panose="020B0604020202020204" pitchFamily="34" charset="0"/>
        <a:buNone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b="1" kern="400" spc="40" baseline="0">
          <a:solidFill>
            <a:schemeClr val="tx2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914400" rtl="0" eaLnBrk="1" latinLnBrk="0" hangingPunct="1">
        <a:lnSpc>
          <a:spcPts val="2300"/>
        </a:lnSpc>
        <a:spcBef>
          <a:spcPts val="525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645750" indent="-285750" algn="l" defTabSz="914400" rtl="0" eaLnBrk="1" latinLnBrk="0" hangingPunct="1">
        <a:lnSpc>
          <a:spcPts val="2300"/>
        </a:lnSpc>
        <a:spcBef>
          <a:spcPts val="0"/>
        </a:spcBef>
        <a:spcAft>
          <a:spcPts val="0"/>
        </a:spcAft>
        <a:buClr>
          <a:schemeClr val="tx1"/>
        </a:buClr>
        <a:buSzPct val="110000"/>
        <a:buFont typeface="Symbol" panose="05050102010706020507" pitchFamily="18" charset="2"/>
        <a:buChar char=""/>
        <a:defRPr sz="1600" b="0" i="0" kern="600" spc="4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215900" algn="l" defTabSz="914400" rtl="0" eaLnBrk="1" latinLnBrk="0" hangingPunct="1">
        <a:lnSpc>
          <a:spcPts val="2300"/>
        </a:lnSpc>
        <a:spcBef>
          <a:spcPts val="525"/>
        </a:spcBef>
        <a:spcAft>
          <a:spcPts val="0"/>
        </a:spcAft>
        <a:buClr>
          <a:schemeClr val="tx2"/>
        </a:buClr>
        <a:buFont typeface="Wingdings 3" panose="05040102010807070707" pitchFamily="18" charset="2"/>
        <a:buChar char=""/>
        <a:defRPr sz="1300" b="0" i="1" kern="600" spc="4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1100"/>
        </a:lnSpc>
        <a:spcBef>
          <a:spcPts val="525"/>
        </a:spcBef>
        <a:spcAft>
          <a:spcPts val="0"/>
        </a:spcAft>
        <a:buSzPct val="110000"/>
        <a:buFont typeface=".SF NS Symbols Regular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100"/>
        </a:lnSpc>
        <a:spcBef>
          <a:spcPts val="525"/>
        </a:spcBef>
        <a:buFont typeface="Arial" panose="020B0604020202020204" pitchFamily="34" charset="0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orient="horz" pos="1321">
          <p15:clr>
            <a:srgbClr val="F26B43"/>
          </p15:clr>
        </p15:guide>
        <p15:guide id="3" pos="7083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483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4178">
          <p15:clr>
            <a:srgbClr val="F26B43"/>
          </p15:clr>
        </p15:guide>
        <p15:guide id="9" pos="166">
          <p15:clr>
            <a:srgbClr val="F26B43"/>
          </p15:clr>
        </p15:guide>
        <p15:guide id="10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0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98.xml"/><Relationship Id="rId3" Type="http://schemas.openxmlformats.org/officeDocument/2006/relationships/image" Target="../media/image32.png"/><Relationship Id="rId7" Type="http://schemas.openxmlformats.org/officeDocument/2006/relationships/customXml" Target="../ink/ink95.xml"/><Relationship Id="rId12" Type="http://schemas.openxmlformats.org/officeDocument/2006/relationships/image" Target="../media/image12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customXml" Target="../ink/ink97.xml"/><Relationship Id="rId15" Type="http://schemas.openxmlformats.org/officeDocument/2006/relationships/customXml" Target="../ink/ink99.xml"/><Relationship Id="rId10" Type="http://schemas.openxmlformats.org/officeDocument/2006/relationships/image" Target="../media/image115.png"/><Relationship Id="rId4" Type="http://schemas.openxmlformats.org/officeDocument/2006/relationships/customXml" Target="../ink/ink94.xml"/><Relationship Id="rId9" Type="http://schemas.openxmlformats.org/officeDocument/2006/relationships/customXml" Target="../ink/ink96.xml"/><Relationship Id="rId14" Type="http://schemas.openxmlformats.org/officeDocument/2006/relationships/image" Target="../media/image1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hyperlink" Target="https://earth.nullschool.net/#current/ocean/surface/currents/orthographic=-53.45,15.81,1332/loc=-61.075,10.136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4" Type="http://schemas.openxmlformats.org/officeDocument/2006/relationships/customXml" Target="../ink/ink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1" Type="http://schemas.openxmlformats.org/officeDocument/2006/relationships/customXml" Target="../ink/ink10.xml"/><Relationship Id="rId42" Type="http://schemas.openxmlformats.org/officeDocument/2006/relationships/image" Target="../media/image35.png"/><Relationship Id="rId63" Type="http://schemas.openxmlformats.org/officeDocument/2006/relationships/customXml" Target="../ink/ink31.xml"/><Relationship Id="rId84" Type="http://schemas.openxmlformats.org/officeDocument/2006/relationships/image" Target="../media/image56.png"/><Relationship Id="rId138" Type="http://schemas.openxmlformats.org/officeDocument/2006/relationships/customXml" Target="../ink/ink70.xml"/><Relationship Id="rId159" Type="http://schemas.openxmlformats.org/officeDocument/2006/relationships/image" Target="../media/image92.png"/><Relationship Id="rId170" Type="http://schemas.openxmlformats.org/officeDocument/2006/relationships/customXml" Target="../ink/ink86.xml"/><Relationship Id="rId107" Type="http://schemas.openxmlformats.org/officeDocument/2006/relationships/image" Target="../media/image66.png"/><Relationship Id="rId11" Type="http://schemas.openxmlformats.org/officeDocument/2006/relationships/customXml" Target="../ink/ink5.xml"/><Relationship Id="rId32" Type="http://schemas.openxmlformats.org/officeDocument/2006/relationships/image" Target="../media/image300.png"/><Relationship Id="rId53" Type="http://schemas.openxmlformats.org/officeDocument/2006/relationships/customXml" Target="../ink/ink26.xml"/><Relationship Id="rId74" Type="http://schemas.openxmlformats.org/officeDocument/2006/relationships/image" Target="../media/image51.png"/><Relationship Id="rId128" Type="http://schemas.openxmlformats.org/officeDocument/2006/relationships/customXml" Target="../ink/ink65.xml"/><Relationship Id="rId149" Type="http://schemas.openxmlformats.org/officeDocument/2006/relationships/image" Target="../media/image87.png"/><Relationship Id="rId95" Type="http://schemas.openxmlformats.org/officeDocument/2006/relationships/image" Target="../media/image61.png"/><Relationship Id="rId160" Type="http://schemas.openxmlformats.org/officeDocument/2006/relationships/customXml" Target="../ink/ink81.xml"/><Relationship Id="rId181" Type="http://schemas.openxmlformats.org/officeDocument/2006/relationships/image" Target="../media/image103.png"/><Relationship Id="rId22" Type="http://schemas.openxmlformats.org/officeDocument/2006/relationships/image" Target="../media/image250.png"/><Relationship Id="rId43" Type="http://schemas.openxmlformats.org/officeDocument/2006/relationships/customXml" Target="../ink/ink21.xml"/><Relationship Id="rId64" Type="http://schemas.openxmlformats.org/officeDocument/2006/relationships/image" Target="../media/image46.png"/><Relationship Id="rId118" Type="http://schemas.openxmlformats.org/officeDocument/2006/relationships/customXml" Target="../ink/ink60.xml"/><Relationship Id="rId139" Type="http://schemas.openxmlformats.org/officeDocument/2006/relationships/image" Target="../media/image82.png"/><Relationship Id="rId85" Type="http://schemas.openxmlformats.org/officeDocument/2006/relationships/customXml" Target="../ink/ink42.xml"/><Relationship Id="rId150" Type="http://schemas.openxmlformats.org/officeDocument/2006/relationships/customXml" Target="../ink/ink76.xml"/><Relationship Id="rId171" Type="http://schemas.openxmlformats.org/officeDocument/2006/relationships/image" Target="../media/image98.png"/><Relationship Id="rId12" Type="http://schemas.openxmlformats.org/officeDocument/2006/relationships/image" Target="../media/image200.png"/><Relationship Id="rId33" Type="http://schemas.openxmlformats.org/officeDocument/2006/relationships/customXml" Target="../ink/ink16.xml"/><Relationship Id="rId108" Type="http://schemas.openxmlformats.org/officeDocument/2006/relationships/customXml" Target="../ink/ink55.xml"/><Relationship Id="rId129" Type="http://schemas.openxmlformats.org/officeDocument/2006/relationships/image" Target="../media/image77.png"/><Relationship Id="rId54" Type="http://schemas.openxmlformats.org/officeDocument/2006/relationships/image" Target="../media/image41.png"/><Relationship Id="rId75" Type="http://schemas.openxmlformats.org/officeDocument/2006/relationships/customXml" Target="../ink/ink37.xml"/><Relationship Id="rId96" Type="http://schemas.openxmlformats.org/officeDocument/2006/relationships/customXml" Target="../ink/ink48.xml"/><Relationship Id="rId140" Type="http://schemas.openxmlformats.org/officeDocument/2006/relationships/customXml" Target="../ink/ink71.xml"/><Relationship Id="rId161" Type="http://schemas.openxmlformats.org/officeDocument/2006/relationships/image" Target="../media/image93.png"/><Relationship Id="rId182" Type="http://schemas.openxmlformats.org/officeDocument/2006/relationships/customXml" Target="../ink/ink92.xml"/><Relationship Id="rId6" Type="http://schemas.openxmlformats.org/officeDocument/2006/relationships/image" Target="../media/image170.png"/><Relationship Id="rId23" Type="http://schemas.openxmlformats.org/officeDocument/2006/relationships/customXml" Target="../ink/ink11.xml"/><Relationship Id="rId119" Type="http://schemas.openxmlformats.org/officeDocument/2006/relationships/image" Target="../media/image72.png"/><Relationship Id="rId44" Type="http://schemas.openxmlformats.org/officeDocument/2006/relationships/image" Target="../media/image36.png"/><Relationship Id="rId65" Type="http://schemas.openxmlformats.org/officeDocument/2006/relationships/customXml" Target="../ink/ink32.xml"/><Relationship Id="rId86" Type="http://schemas.openxmlformats.org/officeDocument/2006/relationships/image" Target="../media/image57.png"/><Relationship Id="rId130" Type="http://schemas.openxmlformats.org/officeDocument/2006/relationships/customXml" Target="../ink/ink66.xml"/><Relationship Id="rId151" Type="http://schemas.openxmlformats.org/officeDocument/2006/relationships/image" Target="../media/image88.png"/><Relationship Id="rId172" Type="http://schemas.openxmlformats.org/officeDocument/2006/relationships/customXml" Target="../ink/ink87.xml"/><Relationship Id="rId13" Type="http://schemas.openxmlformats.org/officeDocument/2006/relationships/customXml" Target="../ink/ink6.xml"/><Relationship Id="rId18" Type="http://schemas.openxmlformats.org/officeDocument/2006/relationships/image" Target="../media/image23.png"/><Relationship Id="rId39" Type="http://schemas.openxmlformats.org/officeDocument/2006/relationships/customXml" Target="../ink/ink19.xml"/><Relationship Id="rId109" Type="http://schemas.openxmlformats.org/officeDocument/2006/relationships/image" Target="../media/image67.png"/><Relationship Id="rId34" Type="http://schemas.openxmlformats.org/officeDocument/2006/relationships/image" Target="../media/image310.png"/><Relationship Id="rId50" Type="http://schemas.openxmlformats.org/officeDocument/2006/relationships/image" Target="../media/image39.png"/><Relationship Id="rId55" Type="http://schemas.openxmlformats.org/officeDocument/2006/relationships/customXml" Target="../ink/ink27.xml"/><Relationship Id="rId76" Type="http://schemas.openxmlformats.org/officeDocument/2006/relationships/image" Target="../media/image52.png"/><Relationship Id="rId97" Type="http://schemas.openxmlformats.org/officeDocument/2006/relationships/image" Target="../media/image62.png"/><Relationship Id="rId104" Type="http://schemas.openxmlformats.org/officeDocument/2006/relationships/customXml" Target="../ink/ink53.xml"/><Relationship Id="rId120" Type="http://schemas.openxmlformats.org/officeDocument/2006/relationships/customXml" Target="../ink/ink61.xml"/><Relationship Id="rId125" Type="http://schemas.openxmlformats.org/officeDocument/2006/relationships/image" Target="../media/image75.png"/><Relationship Id="rId141" Type="http://schemas.openxmlformats.org/officeDocument/2006/relationships/image" Target="../media/image83.png"/><Relationship Id="rId146" Type="http://schemas.openxmlformats.org/officeDocument/2006/relationships/customXml" Target="../ink/ink74.xml"/><Relationship Id="rId167" Type="http://schemas.openxmlformats.org/officeDocument/2006/relationships/image" Target="../media/image96.png"/><Relationship Id="rId188" Type="http://schemas.openxmlformats.org/officeDocument/2006/relationships/image" Target="../media/image108.png"/><Relationship Id="rId7" Type="http://schemas.openxmlformats.org/officeDocument/2006/relationships/customXml" Target="../ink/ink3.xml"/><Relationship Id="rId71" Type="http://schemas.openxmlformats.org/officeDocument/2006/relationships/customXml" Target="../ink/ink35.xml"/><Relationship Id="rId92" Type="http://schemas.openxmlformats.org/officeDocument/2006/relationships/customXml" Target="../ink/ink46.xml"/><Relationship Id="rId162" Type="http://schemas.openxmlformats.org/officeDocument/2006/relationships/customXml" Target="../ink/ink82.xml"/><Relationship Id="rId183" Type="http://schemas.openxmlformats.org/officeDocument/2006/relationships/image" Target="../media/image104.png"/><Relationship Id="rId2" Type="http://schemas.openxmlformats.org/officeDocument/2006/relationships/notesSlide" Target="../notesSlides/notesSlide3.xml"/><Relationship Id="rId29" Type="http://schemas.openxmlformats.org/officeDocument/2006/relationships/customXml" Target="../ink/ink14.xml"/><Relationship Id="rId24" Type="http://schemas.openxmlformats.org/officeDocument/2006/relationships/image" Target="../media/image260.png"/><Relationship Id="rId40" Type="http://schemas.openxmlformats.org/officeDocument/2006/relationships/image" Target="../media/image34.png"/><Relationship Id="rId45" Type="http://schemas.openxmlformats.org/officeDocument/2006/relationships/customXml" Target="../ink/ink22.xml"/><Relationship Id="rId66" Type="http://schemas.openxmlformats.org/officeDocument/2006/relationships/image" Target="../media/image47.png"/><Relationship Id="rId87" Type="http://schemas.openxmlformats.org/officeDocument/2006/relationships/customXml" Target="../ink/ink43.xml"/><Relationship Id="rId110" Type="http://schemas.openxmlformats.org/officeDocument/2006/relationships/customXml" Target="../ink/ink56.xml"/><Relationship Id="rId115" Type="http://schemas.openxmlformats.org/officeDocument/2006/relationships/image" Target="../media/image70.png"/><Relationship Id="rId131" Type="http://schemas.openxmlformats.org/officeDocument/2006/relationships/image" Target="../media/image78.png"/><Relationship Id="rId136" Type="http://schemas.openxmlformats.org/officeDocument/2006/relationships/customXml" Target="../ink/ink69.xml"/><Relationship Id="rId157" Type="http://schemas.openxmlformats.org/officeDocument/2006/relationships/image" Target="../media/image91.png"/><Relationship Id="rId178" Type="http://schemas.openxmlformats.org/officeDocument/2006/relationships/customXml" Target="../ink/ink90.xml"/><Relationship Id="rId61" Type="http://schemas.openxmlformats.org/officeDocument/2006/relationships/customXml" Target="../ink/ink30.xml"/><Relationship Id="rId82" Type="http://schemas.openxmlformats.org/officeDocument/2006/relationships/image" Target="../media/image55.png"/><Relationship Id="rId152" Type="http://schemas.openxmlformats.org/officeDocument/2006/relationships/customXml" Target="../ink/ink77.xml"/><Relationship Id="rId173" Type="http://schemas.openxmlformats.org/officeDocument/2006/relationships/image" Target="../media/image99.png"/><Relationship Id="rId19" Type="http://schemas.openxmlformats.org/officeDocument/2006/relationships/customXml" Target="../ink/ink9.xml"/><Relationship Id="rId14" Type="http://schemas.openxmlformats.org/officeDocument/2006/relationships/image" Target="../media/image210.png"/><Relationship Id="rId30" Type="http://schemas.openxmlformats.org/officeDocument/2006/relationships/image" Target="../media/image290.png"/><Relationship Id="rId35" Type="http://schemas.openxmlformats.org/officeDocument/2006/relationships/customXml" Target="../ink/ink17.xml"/><Relationship Id="rId56" Type="http://schemas.openxmlformats.org/officeDocument/2006/relationships/image" Target="../media/image42.png"/><Relationship Id="rId77" Type="http://schemas.openxmlformats.org/officeDocument/2006/relationships/customXml" Target="../ink/ink38.xml"/><Relationship Id="rId100" Type="http://schemas.openxmlformats.org/officeDocument/2006/relationships/customXml" Target="../ink/ink50.xml"/><Relationship Id="rId105" Type="http://schemas.openxmlformats.org/officeDocument/2006/relationships/image" Target="../media/image65.png"/><Relationship Id="rId126" Type="http://schemas.openxmlformats.org/officeDocument/2006/relationships/customXml" Target="../ink/ink64.xml"/><Relationship Id="rId147" Type="http://schemas.openxmlformats.org/officeDocument/2006/relationships/image" Target="../media/image86.png"/><Relationship Id="rId168" Type="http://schemas.openxmlformats.org/officeDocument/2006/relationships/customXml" Target="../ink/ink85.xml"/><Relationship Id="rId8" Type="http://schemas.openxmlformats.org/officeDocument/2006/relationships/image" Target="../media/image180.png"/><Relationship Id="rId51" Type="http://schemas.openxmlformats.org/officeDocument/2006/relationships/customXml" Target="../ink/ink25.xml"/><Relationship Id="rId72" Type="http://schemas.openxmlformats.org/officeDocument/2006/relationships/image" Target="../media/image50.png"/><Relationship Id="rId93" Type="http://schemas.openxmlformats.org/officeDocument/2006/relationships/image" Target="../media/image60.png"/><Relationship Id="rId98" Type="http://schemas.openxmlformats.org/officeDocument/2006/relationships/customXml" Target="../ink/ink49.xml"/><Relationship Id="rId121" Type="http://schemas.openxmlformats.org/officeDocument/2006/relationships/image" Target="../media/image73.png"/><Relationship Id="rId142" Type="http://schemas.openxmlformats.org/officeDocument/2006/relationships/customXml" Target="../ink/ink72.xml"/><Relationship Id="rId163" Type="http://schemas.openxmlformats.org/officeDocument/2006/relationships/image" Target="../media/image94.png"/><Relationship Id="rId184" Type="http://schemas.openxmlformats.org/officeDocument/2006/relationships/customXml" Target="../ink/ink93.xml"/><Relationship Id="rId3" Type="http://schemas.openxmlformats.org/officeDocument/2006/relationships/image" Target="../media/image32.png"/><Relationship Id="rId25" Type="http://schemas.openxmlformats.org/officeDocument/2006/relationships/customXml" Target="../ink/ink12.xml"/><Relationship Id="rId46" Type="http://schemas.openxmlformats.org/officeDocument/2006/relationships/image" Target="../media/image37.png"/><Relationship Id="rId67" Type="http://schemas.openxmlformats.org/officeDocument/2006/relationships/customXml" Target="../ink/ink33.xml"/><Relationship Id="rId116" Type="http://schemas.openxmlformats.org/officeDocument/2006/relationships/customXml" Target="../ink/ink59.xml"/><Relationship Id="rId137" Type="http://schemas.openxmlformats.org/officeDocument/2006/relationships/image" Target="../media/image81.png"/><Relationship Id="rId158" Type="http://schemas.openxmlformats.org/officeDocument/2006/relationships/customXml" Target="../ink/ink80.xml"/><Relationship Id="rId20" Type="http://schemas.openxmlformats.org/officeDocument/2006/relationships/image" Target="../media/image240.png"/><Relationship Id="rId41" Type="http://schemas.openxmlformats.org/officeDocument/2006/relationships/customXml" Target="../ink/ink20.xml"/><Relationship Id="rId62" Type="http://schemas.openxmlformats.org/officeDocument/2006/relationships/image" Target="../media/image45.png"/><Relationship Id="rId83" Type="http://schemas.openxmlformats.org/officeDocument/2006/relationships/customXml" Target="../ink/ink41.xml"/><Relationship Id="rId88" Type="http://schemas.openxmlformats.org/officeDocument/2006/relationships/image" Target="../media/image58.png"/><Relationship Id="rId111" Type="http://schemas.openxmlformats.org/officeDocument/2006/relationships/image" Target="../media/image68.png"/><Relationship Id="rId132" Type="http://schemas.openxmlformats.org/officeDocument/2006/relationships/customXml" Target="../ink/ink67.xml"/><Relationship Id="rId153" Type="http://schemas.openxmlformats.org/officeDocument/2006/relationships/image" Target="../media/image89.png"/><Relationship Id="rId174" Type="http://schemas.openxmlformats.org/officeDocument/2006/relationships/customXml" Target="../ink/ink88.xml"/><Relationship Id="rId179" Type="http://schemas.openxmlformats.org/officeDocument/2006/relationships/image" Target="../media/image102.png"/><Relationship Id="rId15" Type="http://schemas.openxmlformats.org/officeDocument/2006/relationships/customXml" Target="../ink/ink7.xml"/><Relationship Id="rId36" Type="http://schemas.openxmlformats.org/officeDocument/2006/relationships/image" Target="../media/image320.png"/><Relationship Id="rId57" Type="http://schemas.openxmlformats.org/officeDocument/2006/relationships/customXml" Target="../ink/ink28.xml"/><Relationship Id="rId106" Type="http://schemas.openxmlformats.org/officeDocument/2006/relationships/customXml" Target="../ink/ink54.xml"/><Relationship Id="rId127" Type="http://schemas.openxmlformats.org/officeDocument/2006/relationships/image" Target="../media/image76.png"/><Relationship Id="rId10" Type="http://schemas.openxmlformats.org/officeDocument/2006/relationships/image" Target="../media/image190.png"/><Relationship Id="rId31" Type="http://schemas.openxmlformats.org/officeDocument/2006/relationships/customXml" Target="../ink/ink15.xml"/><Relationship Id="rId52" Type="http://schemas.openxmlformats.org/officeDocument/2006/relationships/image" Target="../media/image40.png"/><Relationship Id="rId73" Type="http://schemas.openxmlformats.org/officeDocument/2006/relationships/customXml" Target="../ink/ink36.xml"/><Relationship Id="rId78" Type="http://schemas.openxmlformats.org/officeDocument/2006/relationships/image" Target="../media/image53.png"/><Relationship Id="rId94" Type="http://schemas.openxmlformats.org/officeDocument/2006/relationships/customXml" Target="../ink/ink47.xml"/><Relationship Id="rId99" Type="http://schemas.openxmlformats.org/officeDocument/2006/relationships/image" Target="../media/image63.png"/><Relationship Id="rId101" Type="http://schemas.openxmlformats.org/officeDocument/2006/relationships/image" Target="../media/image64.png"/><Relationship Id="rId122" Type="http://schemas.openxmlformats.org/officeDocument/2006/relationships/customXml" Target="../ink/ink62.xml"/><Relationship Id="rId143" Type="http://schemas.openxmlformats.org/officeDocument/2006/relationships/image" Target="../media/image84.png"/><Relationship Id="rId148" Type="http://schemas.openxmlformats.org/officeDocument/2006/relationships/customXml" Target="../ink/ink75.xml"/><Relationship Id="rId164" Type="http://schemas.openxmlformats.org/officeDocument/2006/relationships/customXml" Target="../ink/ink83.xml"/><Relationship Id="rId169" Type="http://schemas.openxmlformats.org/officeDocument/2006/relationships/image" Target="../media/image97.png"/><Relationship Id="rId185" Type="http://schemas.openxmlformats.org/officeDocument/2006/relationships/image" Target="../media/image105.png"/><Relationship Id="rId4" Type="http://schemas.openxmlformats.org/officeDocument/2006/relationships/customXml" Target="../ink/ink2.xml"/><Relationship Id="rId9" Type="http://schemas.openxmlformats.org/officeDocument/2006/relationships/customXml" Target="../ink/ink4.xml"/><Relationship Id="rId180" Type="http://schemas.openxmlformats.org/officeDocument/2006/relationships/customXml" Target="../ink/ink91.xml"/><Relationship Id="rId26" Type="http://schemas.openxmlformats.org/officeDocument/2006/relationships/image" Target="../media/image27.png"/><Relationship Id="rId47" Type="http://schemas.openxmlformats.org/officeDocument/2006/relationships/customXml" Target="../ink/ink23.xml"/><Relationship Id="rId68" Type="http://schemas.openxmlformats.org/officeDocument/2006/relationships/image" Target="../media/image48.png"/><Relationship Id="rId89" Type="http://schemas.openxmlformats.org/officeDocument/2006/relationships/customXml" Target="../ink/ink44.xml"/><Relationship Id="rId112" Type="http://schemas.openxmlformats.org/officeDocument/2006/relationships/customXml" Target="../ink/ink57.xml"/><Relationship Id="rId133" Type="http://schemas.openxmlformats.org/officeDocument/2006/relationships/image" Target="../media/image79.png"/><Relationship Id="rId154" Type="http://schemas.openxmlformats.org/officeDocument/2006/relationships/customXml" Target="../ink/ink78.xml"/><Relationship Id="rId175" Type="http://schemas.openxmlformats.org/officeDocument/2006/relationships/image" Target="../media/image100.png"/><Relationship Id="rId16" Type="http://schemas.openxmlformats.org/officeDocument/2006/relationships/image" Target="../media/image220.png"/><Relationship Id="rId37" Type="http://schemas.openxmlformats.org/officeDocument/2006/relationships/customXml" Target="../ink/ink18.xml"/><Relationship Id="rId58" Type="http://schemas.openxmlformats.org/officeDocument/2006/relationships/image" Target="../media/image43.png"/><Relationship Id="rId79" Type="http://schemas.openxmlformats.org/officeDocument/2006/relationships/customXml" Target="../ink/ink39.xml"/><Relationship Id="rId102" Type="http://schemas.openxmlformats.org/officeDocument/2006/relationships/customXml" Target="../ink/ink51.xml"/><Relationship Id="rId123" Type="http://schemas.openxmlformats.org/officeDocument/2006/relationships/image" Target="../media/image74.png"/><Relationship Id="rId144" Type="http://schemas.openxmlformats.org/officeDocument/2006/relationships/customXml" Target="../ink/ink73.xml"/><Relationship Id="rId90" Type="http://schemas.openxmlformats.org/officeDocument/2006/relationships/customXml" Target="../ink/ink45.xml"/><Relationship Id="rId165" Type="http://schemas.openxmlformats.org/officeDocument/2006/relationships/image" Target="../media/image95.png"/><Relationship Id="rId186" Type="http://schemas.openxmlformats.org/officeDocument/2006/relationships/image" Target="../media/image106.png"/><Relationship Id="rId27" Type="http://schemas.openxmlformats.org/officeDocument/2006/relationships/customXml" Target="../ink/ink13.xml"/><Relationship Id="rId48" Type="http://schemas.openxmlformats.org/officeDocument/2006/relationships/image" Target="../media/image38.png"/><Relationship Id="rId69" Type="http://schemas.openxmlformats.org/officeDocument/2006/relationships/customXml" Target="../ink/ink34.xml"/><Relationship Id="rId113" Type="http://schemas.openxmlformats.org/officeDocument/2006/relationships/image" Target="../media/image69.png"/><Relationship Id="rId134" Type="http://schemas.openxmlformats.org/officeDocument/2006/relationships/customXml" Target="../ink/ink68.xml"/><Relationship Id="rId80" Type="http://schemas.openxmlformats.org/officeDocument/2006/relationships/image" Target="../media/image54.png"/><Relationship Id="rId155" Type="http://schemas.openxmlformats.org/officeDocument/2006/relationships/image" Target="../media/image90.png"/><Relationship Id="rId176" Type="http://schemas.openxmlformats.org/officeDocument/2006/relationships/customXml" Target="../ink/ink89.xml"/><Relationship Id="rId17" Type="http://schemas.openxmlformats.org/officeDocument/2006/relationships/customXml" Target="../ink/ink8.xml"/><Relationship Id="rId38" Type="http://schemas.openxmlformats.org/officeDocument/2006/relationships/image" Target="../media/image33.png"/><Relationship Id="rId59" Type="http://schemas.openxmlformats.org/officeDocument/2006/relationships/customXml" Target="../ink/ink29.xml"/><Relationship Id="rId103" Type="http://schemas.openxmlformats.org/officeDocument/2006/relationships/customXml" Target="../ink/ink52.xml"/><Relationship Id="rId124" Type="http://schemas.openxmlformats.org/officeDocument/2006/relationships/customXml" Target="../ink/ink63.xml"/><Relationship Id="rId70" Type="http://schemas.openxmlformats.org/officeDocument/2006/relationships/image" Target="../media/image49.png"/><Relationship Id="rId91" Type="http://schemas.openxmlformats.org/officeDocument/2006/relationships/image" Target="../media/image59.png"/><Relationship Id="rId145" Type="http://schemas.openxmlformats.org/officeDocument/2006/relationships/image" Target="../media/image85.png"/><Relationship Id="rId166" Type="http://schemas.openxmlformats.org/officeDocument/2006/relationships/customXml" Target="../ink/ink84.xml"/><Relationship Id="rId187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280.png"/><Relationship Id="rId49" Type="http://schemas.openxmlformats.org/officeDocument/2006/relationships/customXml" Target="../ink/ink24.xml"/><Relationship Id="rId114" Type="http://schemas.openxmlformats.org/officeDocument/2006/relationships/customXml" Target="../ink/ink58.xml"/><Relationship Id="rId60" Type="http://schemas.openxmlformats.org/officeDocument/2006/relationships/image" Target="../media/image44.png"/><Relationship Id="rId81" Type="http://schemas.openxmlformats.org/officeDocument/2006/relationships/customXml" Target="../ink/ink40.xml"/><Relationship Id="rId135" Type="http://schemas.openxmlformats.org/officeDocument/2006/relationships/image" Target="../media/image80.png"/><Relationship Id="rId156" Type="http://schemas.openxmlformats.org/officeDocument/2006/relationships/customXml" Target="../ink/ink79.xml"/><Relationship Id="rId177" Type="http://schemas.openxmlformats.org/officeDocument/2006/relationships/image" Target="../media/image10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022820EC-FD57-544C-A58C-9B7BFE321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0" y="3718316"/>
            <a:ext cx="9144000" cy="2160000"/>
          </a:xfrm>
        </p:spPr>
        <p:txBody>
          <a:bodyPr/>
          <a:lstStyle/>
          <a:p>
            <a:r>
              <a:rPr lang="de-DE" dirty="0"/>
              <a:t>Alessandro Storer  |  </a:t>
            </a:r>
            <a:r>
              <a:rPr lang="de-DE" i="1" dirty="0"/>
              <a:t>Supervisor</a:t>
            </a:r>
            <a:r>
              <a:rPr lang="de-DE" dirty="0"/>
              <a:t>: Hans Mikhail Segura    			                                         </a:t>
            </a:r>
            <a:r>
              <a:rPr lang="de-DE" dirty="0" err="1"/>
              <a:t>Cajachagua</a:t>
            </a:r>
            <a:endParaRPr lang="de-DE" dirty="0"/>
          </a:p>
          <a:p>
            <a:r>
              <a:rPr lang="de-DE" i="1" dirty="0"/>
              <a:t>IMPRS ON EARTH SYSTEM MODELLING</a:t>
            </a:r>
            <a:endParaRPr lang="de-DE" dirty="0"/>
          </a:p>
          <a:p>
            <a:r>
              <a:rPr lang="de-DE" dirty="0"/>
              <a:t>PhD </a:t>
            </a:r>
            <a:r>
              <a:rPr lang="de-DE" dirty="0" err="1"/>
              <a:t>mandate</a:t>
            </a:r>
            <a:r>
              <a:rPr lang="de-DE" dirty="0"/>
              <a:t>: September 2025 – September 2028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A5D859D-A8C1-8B98-0744-C186EA5CDF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82875" y="2359764"/>
            <a:ext cx="900112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The role of surface turbulent fluxes</a:t>
            </a:r>
            <a:br>
              <a:rPr lang="en-GB" sz="2800" dirty="0"/>
            </a:br>
            <a:r>
              <a:rPr lang="en-GB" sz="2800" dirty="0"/>
              <a:t> over the ocean in air-sea coupling </a:t>
            </a:r>
            <a:br>
              <a:rPr lang="en-GB" dirty="0"/>
            </a:br>
            <a:r>
              <a:rPr lang="en-GB" sz="2400" b="1" dirty="0">
                <a:latin typeface="Verdana Pro Cond Semibold" panose="020B0706030504040204" pitchFamily="34" charset="0"/>
              </a:rPr>
              <a:t>Past experience and</a:t>
            </a:r>
            <a:r>
              <a:rPr lang="en-GB" sz="2400" dirty="0">
                <a:latin typeface="Verdana Pro Cond Semibold" panose="020B0706030504040204" pitchFamily="34" charset="0"/>
              </a:rPr>
              <a:t> </a:t>
            </a:r>
            <a:r>
              <a:rPr lang="en-GB" sz="2400" b="1" dirty="0">
                <a:latin typeface="Verdana Pro Cond Semibold" panose="020B0706030504040204" pitchFamily="34" charset="0"/>
              </a:rPr>
              <a:t>Future perspectives</a:t>
            </a:r>
            <a:endParaRPr lang="it-IT" sz="2400" b="1" dirty="0">
              <a:latin typeface="Verdana Pro Cond Semibold" panose="020B0706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04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A1FC6D9-0772-D0A2-2CE5-9A25A11F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531" y="1386552"/>
            <a:ext cx="4454349" cy="47001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E408DA-8237-B15E-596B-085DE260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164" y="1621643"/>
            <a:ext cx="4092930" cy="4465015"/>
          </a:xfrm>
          <a:prstGeom prst="rect">
            <a:avLst/>
          </a:prstGeom>
        </p:spPr>
      </p:pic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26EA004F-F1DB-D31C-41BC-7C1A0ECF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10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47CDB2D-FA3D-5D8D-15DD-D7FE216CD8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523875"/>
            <a:ext cx="2933700" cy="10763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FCDB047-BA96-AA17-0BA1-0D0539E4B437}"/>
              </a:ext>
            </a:extLst>
          </p:cNvPr>
          <p:cNvSpPr txBox="1"/>
          <p:nvPr/>
        </p:nvSpPr>
        <p:spPr>
          <a:xfrm>
            <a:off x="333884" y="310996"/>
            <a:ext cx="827671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Boundary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layer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quasi-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equilibrium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E0A576FA-71BB-AE2F-3DAC-58DA509ED144}"/>
              </a:ext>
            </a:extLst>
          </p:cNvPr>
          <p:cNvCxnSpPr>
            <a:cxnSpLocks/>
          </p:cNvCxnSpPr>
          <p:nvPr/>
        </p:nvCxnSpPr>
        <p:spPr>
          <a:xfrm>
            <a:off x="707264" y="804110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28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BA94-6D72-B7F9-6C9B-E564A588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magine 39" descr="Immagine che contiene schizzo, disegno, clipart, Line art&#10;&#10;Il contenuto generato dall'IA potrebbe non essere corretto.">
            <a:extLst>
              <a:ext uri="{FF2B5EF4-FFF2-40B4-BE49-F238E27FC236}">
                <a16:creationId xmlns:a16="http://schemas.microsoft.com/office/drawing/2014/main" id="{B7C817BD-7FE2-58DF-9341-3DDBD59D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50" y="68556"/>
            <a:ext cx="2972652" cy="378187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6418192-F32D-08FE-DB30-367EDFC21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/>
              <p:nvPr/>
            </p:nvSpPr>
            <p:spPr>
              <a:xfrm>
                <a:off x="6226215" y="2898473"/>
                <a:ext cx="5366206" cy="8239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it-IT" sz="2333" dirty="0"/>
              </a:p>
              <a:p>
                <a:r>
                  <a:rPr lang="it-IT" sz="2333" dirty="0"/>
                  <a:t>   	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𝑀𝑆𝐸</m:t>
                        </m:r>
                      </m:e>
                    </m:acc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𝑆𝐻𝐹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𝐿𝐻𝐹</m:t>
                    </m:r>
                  </m:oMath>
                </a14:m>
                <a:endParaRPr lang="it-IT" sz="2333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6215" y="2898473"/>
                <a:ext cx="5366206" cy="823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ttangolo 5">
            <a:extLst>
              <a:ext uri="{FF2B5EF4-FFF2-40B4-BE49-F238E27FC236}">
                <a16:creationId xmlns:a16="http://schemas.microsoft.com/office/drawing/2014/main" id="{B38465AA-B20C-B1BF-A9AD-4048ED7F105F}"/>
              </a:ext>
            </a:extLst>
          </p:cNvPr>
          <p:cNvSpPr/>
          <p:nvPr/>
        </p:nvSpPr>
        <p:spPr>
          <a:xfrm rot="10800000">
            <a:off x="486584" y="5548587"/>
            <a:ext cx="5012676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B8836F-0342-35C3-0523-9932F4426CBD}"/>
              </a:ext>
            </a:extLst>
          </p:cNvPr>
          <p:cNvSpPr txBox="1"/>
          <p:nvPr/>
        </p:nvSpPr>
        <p:spPr>
          <a:xfrm>
            <a:off x="418498" y="2805652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CFBE1AE-B539-DA3D-6009-A920A9A50813}"/>
              </a:ext>
            </a:extLst>
          </p:cNvPr>
          <p:cNvSpPr txBox="1"/>
          <p:nvPr/>
        </p:nvSpPr>
        <p:spPr>
          <a:xfrm>
            <a:off x="749113" y="4806252"/>
            <a:ext cx="631904" cy="63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 </a:t>
            </a:r>
          </a:p>
          <a:p>
            <a:r>
              <a:rPr lang="it-IT" sz="1749" dirty="0"/>
              <a:t>LHF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E4741669-C7CE-C499-4037-96834924CF80}"/>
              </a:ext>
            </a:extLst>
          </p:cNvPr>
          <p:cNvSpPr/>
          <p:nvPr/>
        </p:nvSpPr>
        <p:spPr>
          <a:xfrm>
            <a:off x="1476243" y="4798369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04124D-1F4E-A4D1-1971-EB7A6CC3B707}"/>
              </a:ext>
            </a:extLst>
          </p:cNvPr>
          <p:cNvSpPr txBox="1"/>
          <p:nvPr/>
        </p:nvSpPr>
        <p:spPr>
          <a:xfrm>
            <a:off x="333884" y="266103"/>
            <a:ext cx="827671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Boundary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layer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quasi-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equilibrium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E8E2F8-6A4A-E7C6-A858-F72F95DCF88F}"/>
              </a:ext>
            </a:extLst>
          </p:cNvPr>
          <p:cNvCxnSpPr>
            <a:cxnSpLocks/>
          </p:cNvCxnSpPr>
          <p:nvPr/>
        </p:nvCxnSpPr>
        <p:spPr>
          <a:xfrm>
            <a:off x="707264" y="759217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768F58-4C2C-E0B8-A5E8-18B115881D0C}"/>
              </a:ext>
            </a:extLst>
          </p:cNvPr>
          <p:cNvSpPr/>
          <p:nvPr/>
        </p:nvSpPr>
        <p:spPr>
          <a:xfrm>
            <a:off x="599579" y="3103968"/>
            <a:ext cx="5181670" cy="412954"/>
          </a:xfrm>
          <a:custGeom>
            <a:avLst/>
            <a:gdLst>
              <a:gd name="connsiteX0" fmla="*/ 0 w 5181670"/>
              <a:gd name="connsiteY0" fmla="*/ 412954 h 412954"/>
              <a:gd name="connsiteX1" fmla="*/ 127820 w 5181670"/>
              <a:gd name="connsiteY1" fmla="*/ 304800 h 412954"/>
              <a:gd name="connsiteX2" fmla="*/ 157317 w 5181670"/>
              <a:gd name="connsiteY2" fmla="*/ 285135 h 412954"/>
              <a:gd name="connsiteX3" fmla="*/ 285136 w 5181670"/>
              <a:gd name="connsiteY3" fmla="*/ 245806 h 412954"/>
              <a:gd name="connsiteX4" fmla="*/ 373626 w 5181670"/>
              <a:gd name="connsiteY4" fmla="*/ 216309 h 412954"/>
              <a:gd name="connsiteX5" fmla="*/ 570271 w 5181670"/>
              <a:gd name="connsiteY5" fmla="*/ 196645 h 412954"/>
              <a:gd name="connsiteX6" fmla="*/ 1150375 w 5181670"/>
              <a:gd name="connsiteY6" fmla="*/ 157316 h 412954"/>
              <a:gd name="connsiteX7" fmla="*/ 1219200 w 5181670"/>
              <a:gd name="connsiteY7" fmla="*/ 137651 h 412954"/>
              <a:gd name="connsiteX8" fmla="*/ 1278194 w 5181670"/>
              <a:gd name="connsiteY8" fmla="*/ 127819 h 412954"/>
              <a:gd name="connsiteX9" fmla="*/ 1445342 w 5181670"/>
              <a:gd name="connsiteY9" fmla="*/ 108154 h 412954"/>
              <a:gd name="connsiteX10" fmla="*/ 1828800 w 5181670"/>
              <a:gd name="connsiteY10" fmla="*/ 127819 h 412954"/>
              <a:gd name="connsiteX11" fmla="*/ 2035278 w 5181670"/>
              <a:gd name="connsiteY11" fmla="*/ 167148 h 412954"/>
              <a:gd name="connsiteX12" fmla="*/ 2143433 w 5181670"/>
              <a:gd name="connsiteY12" fmla="*/ 176980 h 412954"/>
              <a:gd name="connsiteX13" fmla="*/ 2507226 w 5181670"/>
              <a:gd name="connsiteY13" fmla="*/ 167148 h 412954"/>
              <a:gd name="connsiteX14" fmla="*/ 2635046 w 5181670"/>
              <a:gd name="connsiteY14" fmla="*/ 147483 h 412954"/>
              <a:gd name="connsiteX15" fmla="*/ 2861188 w 5181670"/>
              <a:gd name="connsiteY15" fmla="*/ 176980 h 412954"/>
              <a:gd name="connsiteX16" fmla="*/ 2998839 w 5181670"/>
              <a:gd name="connsiteY16" fmla="*/ 216309 h 412954"/>
              <a:gd name="connsiteX17" fmla="*/ 3401962 w 5181670"/>
              <a:gd name="connsiteY17" fmla="*/ 216309 h 412954"/>
              <a:gd name="connsiteX18" fmla="*/ 3500284 w 5181670"/>
              <a:gd name="connsiteY18" fmla="*/ 196645 h 412954"/>
              <a:gd name="connsiteX19" fmla="*/ 3598607 w 5181670"/>
              <a:gd name="connsiteY19" fmla="*/ 167148 h 412954"/>
              <a:gd name="connsiteX20" fmla="*/ 3706762 w 5181670"/>
              <a:gd name="connsiteY20" fmla="*/ 157316 h 412954"/>
              <a:gd name="connsiteX21" fmla="*/ 3805084 w 5181670"/>
              <a:gd name="connsiteY21" fmla="*/ 117987 h 412954"/>
              <a:gd name="connsiteX22" fmla="*/ 4011562 w 5181670"/>
              <a:gd name="connsiteY22" fmla="*/ 68825 h 412954"/>
              <a:gd name="connsiteX23" fmla="*/ 4100052 w 5181670"/>
              <a:gd name="connsiteY23" fmla="*/ 49161 h 412954"/>
              <a:gd name="connsiteX24" fmla="*/ 4345859 w 5181670"/>
              <a:gd name="connsiteY24" fmla="*/ 68825 h 412954"/>
              <a:gd name="connsiteX25" fmla="*/ 4454013 w 5181670"/>
              <a:gd name="connsiteY25" fmla="*/ 137651 h 412954"/>
              <a:gd name="connsiteX26" fmla="*/ 4621162 w 5181670"/>
              <a:gd name="connsiteY26" fmla="*/ 176980 h 412954"/>
              <a:gd name="connsiteX27" fmla="*/ 5004620 w 5181670"/>
              <a:gd name="connsiteY27" fmla="*/ 127819 h 412954"/>
              <a:gd name="connsiteX28" fmla="*/ 5112775 w 5181670"/>
              <a:gd name="connsiteY28" fmla="*/ 78658 h 412954"/>
              <a:gd name="connsiteX29" fmla="*/ 5181600 w 5181670"/>
              <a:gd name="connsiteY29" fmla="*/ 0 h 41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81670" h="412954">
                <a:moveTo>
                  <a:pt x="0" y="412954"/>
                </a:moveTo>
                <a:cubicBezTo>
                  <a:pt x="42607" y="376903"/>
                  <a:pt x="81381" y="335760"/>
                  <a:pt x="127820" y="304800"/>
                </a:cubicBezTo>
                <a:cubicBezTo>
                  <a:pt x="137652" y="298245"/>
                  <a:pt x="146559" y="290025"/>
                  <a:pt x="157317" y="285135"/>
                </a:cubicBezTo>
                <a:cubicBezTo>
                  <a:pt x="272372" y="232836"/>
                  <a:pt x="196133" y="271235"/>
                  <a:pt x="285136" y="245806"/>
                </a:cubicBezTo>
                <a:cubicBezTo>
                  <a:pt x="315032" y="237264"/>
                  <a:pt x="343462" y="223850"/>
                  <a:pt x="373626" y="216309"/>
                </a:cubicBezTo>
                <a:cubicBezTo>
                  <a:pt x="415418" y="205861"/>
                  <a:pt x="547195" y="198247"/>
                  <a:pt x="570271" y="196645"/>
                </a:cubicBezTo>
                <a:lnTo>
                  <a:pt x="1150375" y="157316"/>
                </a:lnTo>
                <a:cubicBezTo>
                  <a:pt x="1173317" y="150761"/>
                  <a:pt x="1195951" y="143016"/>
                  <a:pt x="1219200" y="137651"/>
                </a:cubicBezTo>
                <a:cubicBezTo>
                  <a:pt x="1238625" y="133168"/>
                  <a:pt x="1258490" y="130850"/>
                  <a:pt x="1278194" y="127819"/>
                </a:cubicBezTo>
                <a:cubicBezTo>
                  <a:pt x="1358922" y="115400"/>
                  <a:pt x="1353386" y="117350"/>
                  <a:pt x="1445342" y="108154"/>
                </a:cubicBezTo>
                <a:cubicBezTo>
                  <a:pt x="1516879" y="110804"/>
                  <a:pt x="1726577" y="114486"/>
                  <a:pt x="1828800" y="127819"/>
                </a:cubicBezTo>
                <a:cubicBezTo>
                  <a:pt x="2063528" y="158435"/>
                  <a:pt x="1815567" y="135761"/>
                  <a:pt x="2035278" y="167148"/>
                </a:cubicBezTo>
                <a:cubicBezTo>
                  <a:pt x="2071114" y="172268"/>
                  <a:pt x="2107381" y="173703"/>
                  <a:pt x="2143433" y="176980"/>
                </a:cubicBezTo>
                <a:cubicBezTo>
                  <a:pt x="2264697" y="173703"/>
                  <a:pt x="2386135" y="174414"/>
                  <a:pt x="2507226" y="167148"/>
                </a:cubicBezTo>
                <a:cubicBezTo>
                  <a:pt x="2550257" y="164566"/>
                  <a:pt x="2591955" y="146286"/>
                  <a:pt x="2635046" y="147483"/>
                </a:cubicBezTo>
                <a:cubicBezTo>
                  <a:pt x="2711036" y="149594"/>
                  <a:pt x="2785807" y="167148"/>
                  <a:pt x="2861188" y="176980"/>
                </a:cubicBezTo>
                <a:cubicBezTo>
                  <a:pt x="2907072" y="190090"/>
                  <a:pt x="2952208" y="206172"/>
                  <a:pt x="2998839" y="216309"/>
                </a:cubicBezTo>
                <a:cubicBezTo>
                  <a:pt x="3109220" y="240305"/>
                  <a:pt x="3348979" y="217965"/>
                  <a:pt x="3401962" y="216309"/>
                </a:cubicBezTo>
                <a:cubicBezTo>
                  <a:pt x="3434736" y="209754"/>
                  <a:pt x="3467859" y="204751"/>
                  <a:pt x="3500284" y="196645"/>
                </a:cubicBezTo>
                <a:cubicBezTo>
                  <a:pt x="3533480" y="188346"/>
                  <a:pt x="3564994" y="173550"/>
                  <a:pt x="3598607" y="167148"/>
                </a:cubicBezTo>
                <a:cubicBezTo>
                  <a:pt x="3634168" y="160375"/>
                  <a:pt x="3670710" y="160593"/>
                  <a:pt x="3706762" y="157316"/>
                </a:cubicBezTo>
                <a:cubicBezTo>
                  <a:pt x="3739536" y="144206"/>
                  <a:pt x="3771597" y="129149"/>
                  <a:pt x="3805084" y="117987"/>
                </a:cubicBezTo>
                <a:cubicBezTo>
                  <a:pt x="3889126" y="89973"/>
                  <a:pt x="3927006" y="86626"/>
                  <a:pt x="4011562" y="68825"/>
                </a:cubicBezTo>
                <a:cubicBezTo>
                  <a:pt x="4041130" y="62600"/>
                  <a:pt x="4070555" y="55716"/>
                  <a:pt x="4100052" y="49161"/>
                </a:cubicBezTo>
                <a:cubicBezTo>
                  <a:pt x="4181988" y="55716"/>
                  <a:pt x="4266116" y="48889"/>
                  <a:pt x="4345859" y="68825"/>
                </a:cubicBezTo>
                <a:cubicBezTo>
                  <a:pt x="4387315" y="79189"/>
                  <a:pt x="4414002" y="122647"/>
                  <a:pt x="4454013" y="137651"/>
                </a:cubicBezTo>
                <a:cubicBezTo>
                  <a:pt x="4560460" y="177569"/>
                  <a:pt x="4504840" y="164056"/>
                  <a:pt x="4621162" y="176980"/>
                </a:cubicBezTo>
                <a:cubicBezTo>
                  <a:pt x="4748981" y="160593"/>
                  <a:pt x="4877286" y="147627"/>
                  <a:pt x="5004620" y="127819"/>
                </a:cubicBezTo>
                <a:cubicBezTo>
                  <a:pt x="5040354" y="122260"/>
                  <a:pt x="5083998" y="100241"/>
                  <a:pt x="5112775" y="78658"/>
                </a:cubicBezTo>
                <a:cubicBezTo>
                  <a:pt x="5186577" y="23307"/>
                  <a:pt x="5181600" y="48165"/>
                  <a:pt x="518160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A02D727-AB43-6477-0F0C-6FD7C6981514}"/>
              </a:ext>
            </a:extLst>
          </p:cNvPr>
          <p:cNvSpPr txBox="1"/>
          <p:nvPr/>
        </p:nvSpPr>
        <p:spPr>
          <a:xfrm>
            <a:off x="1317174" y="5546484"/>
            <a:ext cx="335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warm</a:t>
            </a:r>
            <a:r>
              <a:rPr lang="it-IT" dirty="0"/>
              <a:t> </a:t>
            </a:r>
            <a:r>
              <a:rPr lang="it-IT" dirty="0" err="1"/>
              <a:t>sea</a:t>
            </a:r>
            <a:r>
              <a:rPr lang="it-IT" dirty="0"/>
              <a:t> of the </a:t>
            </a:r>
            <a:r>
              <a:rPr lang="it-IT" b="1" dirty="0"/>
              <a:t>Warm Pool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172AB2F-F8E6-160B-F684-A0420DD02EB9}"/>
              </a:ext>
            </a:extLst>
          </p:cNvPr>
          <p:cNvCxnSpPr>
            <a:cxnSpLocks/>
          </p:cNvCxnSpPr>
          <p:nvPr/>
        </p:nvCxnSpPr>
        <p:spPr>
          <a:xfrm>
            <a:off x="2654520" y="3310445"/>
            <a:ext cx="0" cy="21264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3F531B0-5B27-F7BF-692C-B2B49B0053CD}"/>
              </a:ext>
            </a:extLst>
          </p:cNvPr>
          <p:cNvCxnSpPr/>
          <p:nvPr/>
        </p:nvCxnSpPr>
        <p:spPr>
          <a:xfrm>
            <a:off x="1179683" y="6210961"/>
            <a:ext cx="38935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43B5787-BDDE-DA46-47F4-909793938AFB}"/>
              </a:ext>
            </a:extLst>
          </p:cNvPr>
          <p:cNvSpPr txBox="1"/>
          <p:nvPr/>
        </p:nvSpPr>
        <p:spPr>
          <a:xfrm>
            <a:off x="2367429" y="6341827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</a:p>
        </p:txBody>
      </p:sp>
      <p:sp>
        <p:nvSpPr>
          <p:cNvPr id="34" name="Freccia in su 33">
            <a:extLst>
              <a:ext uri="{FF2B5EF4-FFF2-40B4-BE49-F238E27FC236}">
                <a16:creationId xmlns:a16="http://schemas.microsoft.com/office/drawing/2014/main" id="{E0148539-CBD3-28A6-FCDA-5BD38AB7A391}"/>
              </a:ext>
            </a:extLst>
          </p:cNvPr>
          <p:cNvSpPr/>
          <p:nvPr/>
        </p:nvSpPr>
        <p:spPr>
          <a:xfrm>
            <a:off x="4062108" y="2372447"/>
            <a:ext cx="816077" cy="73047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circolare a destra 36">
            <a:extLst>
              <a:ext uri="{FF2B5EF4-FFF2-40B4-BE49-F238E27FC236}">
                <a16:creationId xmlns:a16="http://schemas.microsoft.com/office/drawing/2014/main" id="{ACA9F5B4-8E13-D1DE-5D60-18FA4529C4A0}"/>
              </a:ext>
            </a:extLst>
          </p:cNvPr>
          <p:cNvSpPr/>
          <p:nvPr/>
        </p:nvSpPr>
        <p:spPr>
          <a:xfrm rot="5400000">
            <a:off x="2601947" y="1904270"/>
            <a:ext cx="398122" cy="59256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Freccia circolare in giù 37">
            <a:extLst>
              <a:ext uri="{FF2B5EF4-FFF2-40B4-BE49-F238E27FC236}">
                <a16:creationId xmlns:a16="http://schemas.microsoft.com/office/drawing/2014/main" id="{6851794F-C9B2-5BC5-3244-738BCFCA544E}"/>
              </a:ext>
            </a:extLst>
          </p:cNvPr>
          <p:cNvSpPr/>
          <p:nvPr/>
        </p:nvSpPr>
        <p:spPr>
          <a:xfrm>
            <a:off x="5279923" y="1986659"/>
            <a:ext cx="816077" cy="41295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477FEF-90FF-21A2-E005-3F29B33EB603}"/>
              </a:ext>
            </a:extLst>
          </p:cNvPr>
          <p:cNvCxnSpPr/>
          <p:nvPr/>
        </p:nvCxnSpPr>
        <p:spPr>
          <a:xfrm>
            <a:off x="2064584" y="973189"/>
            <a:ext cx="0" cy="1976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872051B2-556A-A69D-A627-4E3CD75AC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523875"/>
            <a:ext cx="29337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2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15026 0.00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20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7037E-7 L 0.15026 -3.7037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26 0.0044 L 0.02838 0.004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26 -3.7037E-7 L 0.02839 0.0020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34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859850" y="4957503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755012" y="4264024"/>
            <a:ext cx="429056" cy="319052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587334" y="4304361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37711" y="4984117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887685" y="4022231"/>
            <a:ext cx="2637706" cy="2092209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49595" y="4369328"/>
              <a:ext cx="666682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49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sz="1749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9204142" y="4504246"/>
            <a:ext cx="27193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rgbClr val="FF0000"/>
                </a:solidFill>
              </a:rPr>
              <a:t>SST, </a:t>
            </a:r>
            <a:r>
              <a:rPr lang="it-IT" sz="3110" dirty="0">
                <a:solidFill>
                  <a:srgbClr val="FFC000"/>
                </a:solidFill>
              </a:rPr>
              <a:t>q source</a:t>
            </a:r>
            <a:endParaRPr lang="it-IT" sz="3110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089598" y="4260296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25063" y="4243307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09476" y="5288786"/>
            <a:ext cx="1948536" cy="6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49" dirty="0" err="1">
                <a:solidFill>
                  <a:srgbClr val="FFFF00"/>
                </a:solidFill>
              </a:rPr>
              <a:t>Turbulent</a:t>
            </a:r>
            <a:r>
              <a:rPr lang="it-IT" sz="1749" dirty="0">
                <a:solidFill>
                  <a:srgbClr val="FFFF00"/>
                </a:solidFill>
              </a:rPr>
              <a:t> </a:t>
            </a:r>
            <a:r>
              <a:rPr lang="it-IT" sz="1749" dirty="0" err="1">
                <a:solidFill>
                  <a:srgbClr val="FFFF00"/>
                </a:solidFill>
              </a:rPr>
              <a:t>fluxes</a:t>
            </a:r>
            <a:endParaRPr lang="it-IT" sz="1749" dirty="0">
              <a:solidFill>
                <a:srgbClr val="FFFF00"/>
              </a:solidFill>
            </a:endParaRPr>
          </a:p>
          <a:p>
            <a:r>
              <a:rPr lang="it-IT" sz="1749" dirty="0">
                <a:solidFill>
                  <a:srgbClr val="FFFF00"/>
                </a:solidFill>
              </a:rPr>
              <a:t>LHF, SHF</a:t>
            </a:r>
            <a:endParaRPr lang="en-GB" sz="1749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9618534" y="3952331"/>
            <a:ext cx="17138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110" dirty="0">
                <a:solidFill>
                  <a:srgbClr val="FFC000"/>
                </a:solidFill>
              </a:rPr>
              <a:t>q</a:t>
            </a:r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9F82DF6-EF5D-A875-A4F9-93ACBDB12A54}"/>
              </a:ext>
            </a:extLst>
          </p:cNvPr>
          <p:cNvSpPr/>
          <p:nvPr/>
        </p:nvSpPr>
        <p:spPr>
          <a:xfrm>
            <a:off x="1535799" y="3756527"/>
            <a:ext cx="10532125" cy="299383"/>
          </a:xfrm>
          <a:custGeom>
            <a:avLst/>
            <a:gdLst>
              <a:gd name="connsiteX0" fmla="*/ 0 w 10532125"/>
              <a:gd name="connsiteY0" fmla="*/ 297456 h 299383"/>
              <a:gd name="connsiteX1" fmla="*/ 341523 w 10532125"/>
              <a:gd name="connsiteY1" fmla="*/ 110169 h 299383"/>
              <a:gd name="connsiteX2" fmla="*/ 528810 w 10532125"/>
              <a:gd name="connsiteY2" fmla="*/ 110169 h 299383"/>
              <a:gd name="connsiteX3" fmla="*/ 738130 w 10532125"/>
              <a:gd name="connsiteY3" fmla="*/ 110169 h 299383"/>
              <a:gd name="connsiteX4" fmla="*/ 947451 w 10532125"/>
              <a:gd name="connsiteY4" fmla="*/ 198304 h 299383"/>
              <a:gd name="connsiteX5" fmla="*/ 1233889 w 10532125"/>
              <a:gd name="connsiteY5" fmla="*/ 264405 h 299383"/>
              <a:gd name="connsiteX6" fmla="*/ 1597446 w 10532125"/>
              <a:gd name="connsiteY6" fmla="*/ 297456 h 299383"/>
              <a:gd name="connsiteX7" fmla="*/ 1828800 w 10532125"/>
              <a:gd name="connsiteY7" fmla="*/ 209321 h 299383"/>
              <a:gd name="connsiteX8" fmla="*/ 2049137 w 10532125"/>
              <a:gd name="connsiteY8" fmla="*/ 143220 h 299383"/>
              <a:gd name="connsiteX9" fmla="*/ 2423711 w 10532125"/>
              <a:gd name="connsiteY9" fmla="*/ 88135 h 299383"/>
              <a:gd name="connsiteX10" fmla="*/ 2688116 w 10532125"/>
              <a:gd name="connsiteY10" fmla="*/ 176270 h 299383"/>
              <a:gd name="connsiteX11" fmla="*/ 2974554 w 10532125"/>
              <a:gd name="connsiteY11" fmla="*/ 242371 h 299383"/>
              <a:gd name="connsiteX12" fmla="*/ 3415229 w 10532125"/>
              <a:gd name="connsiteY12" fmla="*/ 275422 h 299383"/>
              <a:gd name="connsiteX13" fmla="*/ 3734718 w 10532125"/>
              <a:gd name="connsiteY13" fmla="*/ 220338 h 299383"/>
              <a:gd name="connsiteX14" fmla="*/ 4450814 w 10532125"/>
              <a:gd name="connsiteY14" fmla="*/ 165253 h 299383"/>
              <a:gd name="connsiteX15" fmla="*/ 4682169 w 10532125"/>
              <a:gd name="connsiteY15" fmla="*/ 209321 h 299383"/>
              <a:gd name="connsiteX16" fmla="*/ 4935557 w 10532125"/>
              <a:gd name="connsiteY16" fmla="*/ 275422 h 299383"/>
              <a:gd name="connsiteX17" fmla="*/ 5563518 w 10532125"/>
              <a:gd name="connsiteY17" fmla="*/ 165253 h 299383"/>
              <a:gd name="connsiteX18" fmla="*/ 6301648 w 10532125"/>
              <a:gd name="connsiteY18" fmla="*/ 55085 h 299383"/>
              <a:gd name="connsiteX19" fmla="*/ 6742323 w 10532125"/>
              <a:gd name="connsiteY19" fmla="*/ 66102 h 299383"/>
              <a:gd name="connsiteX20" fmla="*/ 6951643 w 10532125"/>
              <a:gd name="connsiteY20" fmla="*/ 132203 h 299383"/>
              <a:gd name="connsiteX21" fmla="*/ 7194014 w 10532125"/>
              <a:gd name="connsiteY21" fmla="*/ 132203 h 299383"/>
              <a:gd name="connsiteX22" fmla="*/ 7612655 w 10532125"/>
              <a:gd name="connsiteY22" fmla="*/ 132203 h 299383"/>
              <a:gd name="connsiteX23" fmla="*/ 7998246 w 10532125"/>
              <a:gd name="connsiteY23" fmla="*/ 121186 h 299383"/>
              <a:gd name="connsiteX24" fmla="*/ 8328752 w 10532125"/>
              <a:gd name="connsiteY24" fmla="*/ 66102 h 299383"/>
              <a:gd name="connsiteX25" fmla="*/ 8637224 w 10532125"/>
              <a:gd name="connsiteY25" fmla="*/ 0 h 299383"/>
              <a:gd name="connsiteX26" fmla="*/ 8923663 w 10532125"/>
              <a:gd name="connsiteY26" fmla="*/ 66102 h 299383"/>
              <a:gd name="connsiteX27" fmla="*/ 9066882 w 10532125"/>
              <a:gd name="connsiteY27" fmla="*/ 143220 h 299383"/>
              <a:gd name="connsiteX28" fmla="*/ 9364337 w 10532125"/>
              <a:gd name="connsiteY28" fmla="*/ 143220 h 299383"/>
              <a:gd name="connsiteX29" fmla="*/ 10168569 w 10532125"/>
              <a:gd name="connsiteY29" fmla="*/ 143220 h 299383"/>
              <a:gd name="connsiteX30" fmla="*/ 10421957 w 10532125"/>
              <a:gd name="connsiteY30" fmla="*/ 154237 h 299383"/>
              <a:gd name="connsiteX31" fmla="*/ 10532125 w 10532125"/>
              <a:gd name="connsiteY31" fmla="*/ 165253 h 2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532125" h="299383">
                <a:moveTo>
                  <a:pt x="0" y="297456"/>
                </a:moveTo>
                <a:cubicBezTo>
                  <a:pt x="126694" y="219419"/>
                  <a:pt x="253388" y="141383"/>
                  <a:pt x="341523" y="110169"/>
                </a:cubicBezTo>
                <a:cubicBezTo>
                  <a:pt x="429658" y="78955"/>
                  <a:pt x="528810" y="110169"/>
                  <a:pt x="528810" y="110169"/>
                </a:cubicBezTo>
                <a:cubicBezTo>
                  <a:pt x="594911" y="110169"/>
                  <a:pt x="668357" y="95480"/>
                  <a:pt x="738130" y="110169"/>
                </a:cubicBezTo>
                <a:cubicBezTo>
                  <a:pt x="807903" y="124858"/>
                  <a:pt x="864825" y="172598"/>
                  <a:pt x="947451" y="198304"/>
                </a:cubicBezTo>
                <a:cubicBezTo>
                  <a:pt x="1030078" y="224010"/>
                  <a:pt x="1125557" y="247880"/>
                  <a:pt x="1233889" y="264405"/>
                </a:cubicBezTo>
                <a:cubicBezTo>
                  <a:pt x="1342221" y="280930"/>
                  <a:pt x="1498294" y="306637"/>
                  <a:pt x="1597446" y="297456"/>
                </a:cubicBezTo>
                <a:cubicBezTo>
                  <a:pt x="1696598" y="288275"/>
                  <a:pt x="1753518" y="235027"/>
                  <a:pt x="1828800" y="209321"/>
                </a:cubicBezTo>
                <a:cubicBezTo>
                  <a:pt x="1904082" y="183615"/>
                  <a:pt x="1949985" y="163418"/>
                  <a:pt x="2049137" y="143220"/>
                </a:cubicBezTo>
                <a:cubicBezTo>
                  <a:pt x="2148289" y="123022"/>
                  <a:pt x="2317215" y="82627"/>
                  <a:pt x="2423711" y="88135"/>
                </a:cubicBezTo>
                <a:cubicBezTo>
                  <a:pt x="2530207" y="93643"/>
                  <a:pt x="2596309" y="150564"/>
                  <a:pt x="2688116" y="176270"/>
                </a:cubicBezTo>
                <a:cubicBezTo>
                  <a:pt x="2779923" y="201976"/>
                  <a:pt x="2853369" y="225846"/>
                  <a:pt x="2974554" y="242371"/>
                </a:cubicBezTo>
                <a:cubicBezTo>
                  <a:pt x="3095740" y="258896"/>
                  <a:pt x="3288535" y="279094"/>
                  <a:pt x="3415229" y="275422"/>
                </a:cubicBezTo>
                <a:cubicBezTo>
                  <a:pt x="3541923" y="271750"/>
                  <a:pt x="3562121" y="238699"/>
                  <a:pt x="3734718" y="220338"/>
                </a:cubicBezTo>
                <a:cubicBezTo>
                  <a:pt x="3907315" y="201977"/>
                  <a:pt x="4292906" y="167089"/>
                  <a:pt x="4450814" y="165253"/>
                </a:cubicBezTo>
                <a:cubicBezTo>
                  <a:pt x="4608722" y="163417"/>
                  <a:pt x="4601379" y="190960"/>
                  <a:pt x="4682169" y="209321"/>
                </a:cubicBezTo>
                <a:cubicBezTo>
                  <a:pt x="4762959" y="227682"/>
                  <a:pt x="4788666" y="282767"/>
                  <a:pt x="4935557" y="275422"/>
                </a:cubicBezTo>
                <a:cubicBezTo>
                  <a:pt x="5082448" y="268077"/>
                  <a:pt x="5335836" y="201976"/>
                  <a:pt x="5563518" y="165253"/>
                </a:cubicBezTo>
                <a:cubicBezTo>
                  <a:pt x="5791200" y="128530"/>
                  <a:pt x="6105181" y="71610"/>
                  <a:pt x="6301648" y="55085"/>
                </a:cubicBezTo>
                <a:cubicBezTo>
                  <a:pt x="6498116" y="38560"/>
                  <a:pt x="6633991" y="53249"/>
                  <a:pt x="6742323" y="66102"/>
                </a:cubicBezTo>
                <a:cubicBezTo>
                  <a:pt x="6850656" y="78955"/>
                  <a:pt x="6876361" y="121186"/>
                  <a:pt x="6951643" y="132203"/>
                </a:cubicBezTo>
                <a:cubicBezTo>
                  <a:pt x="7026925" y="143220"/>
                  <a:pt x="7194014" y="132203"/>
                  <a:pt x="7194014" y="132203"/>
                </a:cubicBezTo>
                <a:lnTo>
                  <a:pt x="7612655" y="132203"/>
                </a:lnTo>
                <a:cubicBezTo>
                  <a:pt x="7746694" y="130367"/>
                  <a:pt x="7878896" y="132203"/>
                  <a:pt x="7998246" y="121186"/>
                </a:cubicBezTo>
                <a:cubicBezTo>
                  <a:pt x="8117596" y="110169"/>
                  <a:pt x="8222256" y="86300"/>
                  <a:pt x="8328752" y="66102"/>
                </a:cubicBezTo>
                <a:cubicBezTo>
                  <a:pt x="8435248" y="45904"/>
                  <a:pt x="8538072" y="0"/>
                  <a:pt x="8637224" y="0"/>
                </a:cubicBezTo>
                <a:cubicBezTo>
                  <a:pt x="8736376" y="0"/>
                  <a:pt x="8852053" y="42232"/>
                  <a:pt x="8923663" y="66102"/>
                </a:cubicBezTo>
                <a:cubicBezTo>
                  <a:pt x="8995273" y="89972"/>
                  <a:pt x="8993436" y="130367"/>
                  <a:pt x="9066882" y="143220"/>
                </a:cubicBezTo>
                <a:cubicBezTo>
                  <a:pt x="9140328" y="156073"/>
                  <a:pt x="9364337" y="143220"/>
                  <a:pt x="9364337" y="143220"/>
                </a:cubicBezTo>
                <a:lnTo>
                  <a:pt x="10168569" y="143220"/>
                </a:lnTo>
                <a:cubicBezTo>
                  <a:pt x="10344839" y="145056"/>
                  <a:pt x="10361364" y="150565"/>
                  <a:pt x="10421957" y="154237"/>
                </a:cubicBezTo>
                <a:cubicBezTo>
                  <a:pt x="10482550" y="157909"/>
                  <a:pt x="10507337" y="161581"/>
                  <a:pt x="10532125" y="165253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10240691" y="3273466"/>
            <a:ext cx="19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Boundary</a:t>
            </a:r>
            <a:r>
              <a:rPr lang="it-IT" sz="2000" dirty="0"/>
              <a:t> Layer 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  <p:bldP spid="6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F616DA8-0382-A889-768C-C1BCB2F5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05" y="838982"/>
            <a:ext cx="8244395" cy="55856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2DB02E8-F66A-8A99-FBCE-5AD969E5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9" r="49728" b="50008"/>
          <a:stretch>
            <a:fillRect/>
          </a:stretch>
        </p:blipFill>
        <p:spPr>
          <a:xfrm>
            <a:off x="179109" y="2686639"/>
            <a:ext cx="3229845" cy="2496153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6A22E0D-01CF-55EB-F40D-7CF9787EDDE2}"/>
              </a:ext>
            </a:extLst>
          </p:cNvPr>
          <p:cNvCxnSpPr>
            <a:cxnSpLocks/>
          </p:cNvCxnSpPr>
          <p:nvPr/>
        </p:nvCxnSpPr>
        <p:spPr>
          <a:xfrm>
            <a:off x="2715414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AA0D39-BBA6-9EE9-0306-0560FCC361BC}"/>
              </a:ext>
            </a:extLst>
          </p:cNvPr>
          <p:cNvSpPr txBox="1"/>
          <p:nvPr/>
        </p:nvSpPr>
        <p:spPr>
          <a:xfrm>
            <a:off x="2218156" y="136525"/>
            <a:ext cx="7755688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Vertical MABL </a:t>
            </a:r>
            <a:r>
              <a:rPr lang="it-IT" sz="2721" b="1" dirty="0" err="1"/>
              <a:t>response</a:t>
            </a:r>
            <a:r>
              <a:rPr lang="it-IT" sz="2721" b="1" dirty="0"/>
              <a:t> in a </a:t>
            </a:r>
            <a:r>
              <a:rPr lang="it-IT" sz="2721" b="1" dirty="0" err="1"/>
              <a:t>coupled</a:t>
            </a:r>
            <a:r>
              <a:rPr lang="it-IT" sz="2721" b="1" dirty="0"/>
              <a:t> </a:t>
            </a:r>
            <a:r>
              <a:rPr lang="it-IT" sz="2721" b="1" dirty="0" err="1"/>
              <a:t>simulation</a:t>
            </a:r>
            <a:endParaRPr lang="it-IT" sz="1944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08DBC0-6517-AFA3-A8D3-97EAC6BA9B0F}"/>
              </a:ext>
            </a:extLst>
          </p:cNvPr>
          <p:cNvSpPr txBox="1"/>
          <p:nvPr/>
        </p:nvSpPr>
        <p:spPr>
          <a:xfrm>
            <a:off x="179108" y="1084958"/>
            <a:ext cx="4468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a)  </a:t>
            </a:r>
            <a:r>
              <a:rPr lang="it-IT" dirty="0" err="1"/>
              <a:t>Fully-coupled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  <a:p>
            <a:endParaRPr lang="it-IT" dirty="0"/>
          </a:p>
          <a:p>
            <a:pPr marL="342900" indent="-342900">
              <a:buFontTx/>
              <a:buAutoNum type="alphaLcParenR" startAt="2"/>
            </a:pPr>
            <a:r>
              <a:rPr lang="it-IT" dirty="0" err="1"/>
              <a:t>Fixed</a:t>
            </a:r>
            <a:r>
              <a:rPr lang="it-IT" dirty="0"/>
              <a:t> scale of </a:t>
            </a:r>
            <a:r>
              <a:rPr lang="it-IT" dirty="0" err="1"/>
              <a:t>interest</a:t>
            </a:r>
            <a:r>
              <a:rPr lang="it-IT" dirty="0"/>
              <a:t> &lt; </a:t>
            </a:r>
            <a:r>
              <a:rPr lang="en-GB" dirty="0"/>
              <a:t>~</a:t>
            </a:r>
            <a:r>
              <a:rPr lang="it-IT" dirty="0"/>
              <a:t>150km</a:t>
            </a:r>
          </a:p>
          <a:p>
            <a:r>
              <a:rPr lang="it-IT" dirty="0">
                <a:sym typeface="Wingdings" panose="05000000000000000000" pitchFamily="2" charset="2"/>
              </a:rPr>
              <a:t>        correlate SST’ with </a:t>
            </a:r>
            <a:r>
              <a:rPr lang="it-IT" dirty="0" err="1">
                <a:sym typeface="Wingdings" panose="05000000000000000000" pitchFamily="2" charset="2"/>
              </a:rPr>
              <a:t>atmosphere</a:t>
            </a:r>
            <a:endParaRPr lang="en-GB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7E1A2A0-0E64-3779-7D62-B324D6E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13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5BA1916-5F77-479C-5BDA-541A9025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F52A313-436F-8FC7-BCBE-0FB0674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71" y="939380"/>
            <a:ext cx="7127997" cy="5515214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8694DC-658B-6460-8C27-2E4054971020}"/>
              </a:ext>
            </a:extLst>
          </p:cNvPr>
          <p:cNvCxnSpPr>
            <a:cxnSpLocks/>
          </p:cNvCxnSpPr>
          <p:nvPr/>
        </p:nvCxnSpPr>
        <p:spPr>
          <a:xfrm>
            <a:off x="2715414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47387D-88E0-E8CB-573C-B40AF4413E6D}"/>
              </a:ext>
            </a:extLst>
          </p:cNvPr>
          <p:cNvSpPr txBox="1"/>
          <p:nvPr/>
        </p:nvSpPr>
        <p:spPr>
          <a:xfrm>
            <a:off x="2218156" y="136525"/>
            <a:ext cx="7755688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Two </a:t>
            </a:r>
            <a:r>
              <a:rPr lang="it-IT" sz="2721" b="1" dirty="0" err="1"/>
              <a:t>conceptual</a:t>
            </a:r>
            <a:r>
              <a:rPr lang="it-IT" sz="2721" b="1" dirty="0"/>
              <a:t> </a:t>
            </a:r>
            <a:r>
              <a:rPr lang="it-IT" sz="2721" b="1" dirty="0" err="1"/>
              <a:t>scenarios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3208422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DA2435-BF90-3B56-6537-612F3252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04875"/>
            <a:ext cx="9324975" cy="504825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9CAE8D-8675-B032-C36A-BFC3C3A7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15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E3FB3D-47DF-BCA4-A21E-1C57FA04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0D8FEC-D4F6-8508-9AEB-9136A04CB83E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Upscaling</a:t>
            </a:r>
            <a:r>
              <a:rPr lang="it-IT" sz="2721" b="1" dirty="0"/>
              <a:t> </a:t>
            </a:r>
            <a:r>
              <a:rPr lang="it-IT" sz="2721" b="1" dirty="0" err="1"/>
              <a:t>effect</a:t>
            </a:r>
            <a:r>
              <a:rPr lang="it-IT" sz="2721" b="1" dirty="0"/>
              <a:t> in LHF </a:t>
            </a:r>
            <a:r>
              <a:rPr lang="it-IT" sz="2721" b="1" dirty="0" err="1"/>
              <a:t>modulation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71616D7-F1D8-629E-F9A4-EE39ADD87FC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64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5003AC-27D6-710A-028C-F60CCB4C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693023"/>
            <a:ext cx="9364382" cy="38867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036FA6-F42F-B3E6-D515-AB2CB032518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Backup</a:t>
            </a:r>
            <a:endParaRPr lang="it-IT" sz="1944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9C25DB-BA74-D89A-CAF5-B3C29835DB9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−⟨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it-IT" sz="2333" i="1" dirty="0">
                  <a:latin typeface="Cambria Math" panose="02040503050406030204" pitchFamily="18" charset="0"/>
                </a:endParaRPr>
              </a:p>
              <a:p>
                <a:endParaRPr lang="it-IT" sz="2333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333" dirty="0"/>
              </a:p>
              <a:p>
                <a:endParaRPr lang="it-IT" sz="2333" dirty="0"/>
              </a:p>
              <a:p>
                <a:pPr algn="ctr"/>
                <a:r>
                  <a:rPr lang="it-IT" sz="1749" dirty="0" err="1"/>
                  <a:t>Where</a:t>
                </a:r>
                <a:r>
                  <a:rPr lang="it-IT" sz="1749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sz="1749" dirty="0"/>
                  <a:t>   is </a:t>
                </a:r>
                <a:r>
                  <a:rPr lang="it-IT" sz="1749" dirty="0" err="1"/>
                  <a:t>Clausius-Clapeyron</a:t>
                </a:r>
                <a:r>
                  <a:rPr lang="it-IT" sz="1749" dirty="0"/>
                  <a:t> (CC)</a:t>
                </a:r>
              </a:p>
              <a:p>
                <a:endParaRPr lang="it-IT" sz="2333" dirty="0"/>
              </a:p>
              <a:p>
                <a:endParaRPr lang="it-IT" sz="2333" dirty="0"/>
              </a:p>
              <a:p>
                <a:endParaRPr lang="it-IT" sz="2333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789203" y="4715874"/>
            <a:ext cx="2115459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03118" y="4715873"/>
            <a:ext cx="2115459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780640" y="5272163"/>
            <a:ext cx="962299" cy="35894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&lt; 0 </a:t>
            </a:r>
            <a:endParaRPr lang="en-GB" sz="1749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056280" y="5272163"/>
            <a:ext cx="962299" cy="35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&gt; 0 </a:t>
            </a:r>
            <a:endParaRPr lang="en-GB" sz="1749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33611" y="2363526"/>
            <a:ext cx="5012676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502116" y="1811879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23416" y="3862691"/>
            <a:ext cx="359784" cy="791549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55717" y="4036140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536825" y="4071337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640417" y="3862690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Sensitivity</a:t>
            </a:r>
            <a:r>
              <a:rPr lang="it-IT" sz="2721" b="1" dirty="0"/>
              <a:t> of </a:t>
            </a:r>
            <a:r>
              <a:rPr lang="it-IT" sz="2721" b="1" dirty="0" err="1"/>
              <a:t>surface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 to SST</a:t>
            </a:r>
            <a:endParaRPr lang="it-IT" sz="1944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BC225A03-7E02-2006-636E-E720840F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3AFF-2687-C0D2-E910-03973388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C809953-09A3-2FDA-4B7D-C0D2B9D0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DCD030-7F44-0E5F-82B9-26D3EEDE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8E4DCD9-FE9E-230A-0477-622423702E99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375A19-9370-4A26-9A64-6ACB1323D862}"/>
              </a:ext>
            </a:extLst>
          </p:cNvPr>
          <p:cNvSpPr txBox="1"/>
          <p:nvPr/>
        </p:nvSpPr>
        <p:spPr>
          <a:xfrm>
            <a:off x="2887012" y="1750788"/>
            <a:ext cx="641797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0" b="1" dirty="0"/>
              <a:t>A minimal </a:t>
            </a:r>
            <a:r>
              <a:rPr lang="it-IT" sz="2720" b="1" dirty="0" err="1"/>
              <a:t>physics</a:t>
            </a:r>
            <a:r>
              <a:rPr lang="it-IT" sz="2720" b="1" dirty="0"/>
              <a:t> </a:t>
            </a:r>
            <a:r>
              <a:rPr lang="it-IT" sz="2720" b="1" dirty="0" err="1"/>
              <a:t>approach</a:t>
            </a:r>
            <a:endParaRPr lang="it-IT" sz="272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9DBFA4-A775-670E-7E59-E790D5D9393C}"/>
              </a:ext>
            </a:extLst>
          </p:cNvPr>
          <p:cNvSpPr txBox="1"/>
          <p:nvPr/>
        </p:nvSpPr>
        <p:spPr>
          <a:xfrm>
            <a:off x="2656949" y="2565058"/>
            <a:ext cx="6878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range of </a:t>
            </a:r>
            <a:r>
              <a:rPr lang="it-IT" sz="2400" dirty="0" err="1"/>
              <a:t>validity</a:t>
            </a:r>
            <a:r>
              <a:rPr lang="it-IT" sz="2400" dirty="0"/>
              <a:t> of </a:t>
            </a:r>
            <a:r>
              <a:rPr lang="it-IT" sz="2400" dirty="0" err="1"/>
              <a:t>this</a:t>
            </a:r>
            <a:r>
              <a:rPr lang="it-IT" sz="2400" dirty="0"/>
              <a:t> 1D bulk model ?</a:t>
            </a:r>
            <a:endParaRPr lang="en-GB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964A24-D873-BCB3-B1E2-6544B55BEF36}"/>
              </a:ext>
            </a:extLst>
          </p:cNvPr>
          <p:cNvSpPr txBox="1"/>
          <p:nvPr/>
        </p:nvSpPr>
        <p:spPr>
          <a:xfrm>
            <a:off x="2001659" y="3369613"/>
            <a:ext cx="849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How </a:t>
            </a:r>
            <a:r>
              <a:rPr lang="it-IT" sz="2400" dirty="0" err="1"/>
              <a:t>does</a:t>
            </a:r>
            <a:r>
              <a:rPr lang="it-IT" sz="2400" dirty="0"/>
              <a:t> the </a:t>
            </a:r>
            <a:r>
              <a:rPr lang="it-IT" sz="2400" dirty="0" err="1"/>
              <a:t>thermodynamic</a:t>
            </a:r>
            <a:r>
              <a:rPr lang="it-IT" sz="2400" dirty="0"/>
              <a:t> </a:t>
            </a:r>
            <a:r>
              <a:rPr lang="it-IT" sz="2400" dirty="0" err="1"/>
              <a:t>adjustment</a:t>
            </a:r>
            <a:r>
              <a:rPr lang="it-IT" sz="2400" dirty="0"/>
              <a:t> </a:t>
            </a:r>
            <a:r>
              <a:rPr lang="it-IT" sz="2400" dirty="0" err="1"/>
              <a:t>change</a:t>
            </a:r>
            <a:r>
              <a:rPr lang="it-IT" sz="2400" dirty="0"/>
              <a:t> with </a:t>
            </a:r>
            <a:r>
              <a:rPr lang="it-IT" sz="2400" dirty="0" err="1"/>
              <a:t>scales</a:t>
            </a:r>
            <a:r>
              <a:rPr lang="it-IT" sz="2400" dirty="0"/>
              <a:t>?</a:t>
            </a:r>
            <a:endParaRPr lang="en-GB" sz="24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8227127-22FF-F802-8C42-C060FBBFB74E}"/>
              </a:ext>
            </a:extLst>
          </p:cNvPr>
          <p:cNvCxnSpPr/>
          <p:nvPr/>
        </p:nvCxnSpPr>
        <p:spPr>
          <a:xfrm>
            <a:off x="4194928" y="1750788"/>
            <a:ext cx="1197204" cy="596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5C441B-7141-8B13-EC09-04F662F95385}"/>
              </a:ext>
            </a:extLst>
          </p:cNvPr>
          <p:cNvCxnSpPr>
            <a:cxnSpLocks/>
          </p:cNvCxnSpPr>
          <p:nvPr/>
        </p:nvCxnSpPr>
        <p:spPr>
          <a:xfrm flipV="1">
            <a:off x="4233028" y="1710483"/>
            <a:ext cx="1121004" cy="63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68AFB34-0DA9-1FC1-6C51-31398460ED86}"/>
              </a:ext>
            </a:extLst>
          </p:cNvPr>
          <p:cNvGrpSpPr/>
          <p:nvPr/>
        </p:nvGrpSpPr>
        <p:grpSpPr>
          <a:xfrm>
            <a:off x="3906672" y="1105545"/>
            <a:ext cx="1429560" cy="632160"/>
            <a:chOff x="3906672" y="1105545"/>
            <a:chExt cx="142956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14:cNvPr>
                <p14:cNvContentPartPr/>
                <p14:nvPr/>
              </p14:nvContentPartPr>
              <p14:xfrm>
                <a:off x="3906672" y="1105545"/>
                <a:ext cx="292680" cy="4690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032" y="1087905"/>
                  <a:ext cx="328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14:cNvPr>
                <p14:cNvContentPartPr/>
                <p14:nvPr/>
              </p14:nvContentPartPr>
              <p14:xfrm>
                <a:off x="3997752" y="1366185"/>
                <a:ext cx="241920" cy="6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9752" y="1348185"/>
                  <a:ext cx="27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14:cNvPr>
                <p14:cNvContentPartPr/>
                <p14:nvPr/>
              </p14:nvContentPartPr>
              <p14:xfrm>
                <a:off x="4363152" y="1180425"/>
                <a:ext cx="266400" cy="40032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45512" y="1162425"/>
                  <a:ext cx="302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14:cNvPr>
                <p14:cNvContentPartPr/>
                <p14:nvPr/>
              </p14:nvContentPartPr>
              <p14:xfrm>
                <a:off x="4756272" y="1196265"/>
                <a:ext cx="284040" cy="435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38272" y="1178625"/>
                  <a:ext cx="319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14:cNvPr>
                <p14:cNvContentPartPr/>
                <p14:nvPr/>
              </p14:nvContentPartPr>
              <p14:xfrm>
                <a:off x="5096472" y="1355745"/>
                <a:ext cx="239760" cy="381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8472" y="1338105"/>
                  <a:ext cx="275400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9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587847" y="1187386"/>
            <a:ext cx="1494377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MABLH’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172988" y="3919666"/>
            <a:ext cx="4278479" cy="1438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Small-scale SST </a:t>
            </a:r>
            <a:r>
              <a:rPr lang="it-IT" sz="1749" dirty="0" err="1"/>
              <a:t>variability</a:t>
            </a:r>
            <a:r>
              <a:rPr lang="it-IT" sz="1749" dirty="0"/>
              <a:t> </a:t>
            </a:r>
          </a:p>
          <a:p>
            <a:r>
              <a:rPr lang="it-IT" sz="1749" dirty="0"/>
              <a:t>      </a:t>
            </a:r>
            <a:r>
              <a:rPr lang="it-IT" sz="1749" dirty="0" err="1"/>
              <a:t>dominates</a:t>
            </a:r>
            <a:r>
              <a:rPr lang="it-IT" sz="1749" dirty="0"/>
              <a:t> LHF </a:t>
            </a:r>
            <a:r>
              <a:rPr lang="it-IT" sz="1749" dirty="0" err="1"/>
              <a:t>variance</a:t>
            </a:r>
            <a:r>
              <a:rPr lang="it-IT" sz="1749" dirty="0"/>
              <a:t> </a:t>
            </a:r>
          </a:p>
          <a:p>
            <a:r>
              <a:rPr lang="it-IT" sz="1749" dirty="0"/>
              <a:t>      and </a:t>
            </a:r>
            <a:r>
              <a:rPr lang="it-IT" sz="1749" dirty="0" err="1"/>
              <a:t>excites</a:t>
            </a:r>
            <a:r>
              <a:rPr lang="it-IT" sz="1749" dirty="0"/>
              <a:t> non-linear </a:t>
            </a:r>
            <a:r>
              <a:rPr lang="it-IT" sz="1749" dirty="0" err="1"/>
              <a:t>upscaling</a:t>
            </a:r>
            <a:r>
              <a:rPr lang="it-IT" sz="1749" dirty="0"/>
              <a:t> </a:t>
            </a:r>
            <a:r>
              <a:rPr lang="it-IT" sz="1749" dirty="0" err="1"/>
              <a:t>effects</a:t>
            </a:r>
            <a:endParaRPr lang="it-IT" sz="1749" dirty="0"/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7F0B7-9D76-E3E1-2B5A-24E89436C524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Conclusions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168909" y="3010720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" y="3010720"/>
                <a:ext cx="3328598" cy="786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102506" y="1047731"/>
            <a:ext cx="4351383" cy="143821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MABL – SST </a:t>
            </a:r>
            <a:r>
              <a:rPr lang="it-IT" sz="1749" dirty="0" err="1"/>
              <a:t>coupling</a:t>
            </a:r>
            <a:r>
              <a:rPr lang="it-IT" sz="1749" dirty="0"/>
              <a:t> </a:t>
            </a:r>
            <a:r>
              <a:rPr lang="it-IT" sz="1749" dirty="0" err="1"/>
              <a:t>is</a:t>
            </a:r>
            <a:r>
              <a:rPr lang="it-IT" sz="1749" dirty="0"/>
              <a:t> scale-</a:t>
            </a:r>
            <a:r>
              <a:rPr lang="it-IT" sz="1749" dirty="0" err="1"/>
              <a:t>dependent</a:t>
            </a:r>
            <a:endParaRPr lang="it-IT" sz="1749" dirty="0"/>
          </a:p>
          <a:p>
            <a:pPr marL="277720" indent="-277720" algn="ctr">
              <a:buFont typeface="Arial" panose="020B0604020202020204" pitchFamily="34" charset="0"/>
              <a:buChar char="•"/>
            </a:pPr>
            <a:endParaRPr lang="it-IT" sz="1749" dirty="0"/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it-IT" sz="1749" dirty="0" err="1">
                <a:sym typeface="Wingdings" panose="05000000000000000000" pitchFamily="2" charset="2"/>
              </a:rPr>
              <a:t>Primary</a:t>
            </a:r>
            <a:r>
              <a:rPr lang="it-IT" sz="1749" dirty="0">
                <a:sym typeface="Wingdings" panose="05000000000000000000" pitchFamily="2" charset="2"/>
              </a:rPr>
              <a:t> </a:t>
            </a:r>
            <a:r>
              <a:rPr lang="it-IT" sz="1749" dirty="0" err="1">
                <a:sym typeface="Wingdings" panose="05000000000000000000" pitchFamily="2" charset="2"/>
              </a:rPr>
              <a:t>mechanism</a:t>
            </a:r>
            <a:r>
              <a:rPr lang="it-IT" sz="1749" dirty="0">
                <a:sym typeface="Wingdings" panose="05000000000000000000" pitchFamily="2" charset="2"/>
              </a:rPr>
              <a:t> for</a:t>
            </a:r>
          </a:p>
          <a:p>
            <a:pPr algn="ctr"/>
            <a:r>
              <a:rPr lang="it-IT" sz="1749" dirty="0">
                <a:sym typeface="Wingdings" panose="05000000000000000000" pitchFamily="2" charset="2"/>
              </a:rPr>
              <a:t>          </a:t>
            </a:r>
            <a:r>
              <a:rPr lang="it-IT" sz="1749" dirty="0" err="1">
                <a:sym typeface="Wingdings" panose="05000000000000000000" pitchFamily="2" charset="2"/>
              </a:rPr>
              <a:t>thermodynamic</a:t>
            </a:r>
            <a:r>
              <a:rPr lang="it-IT" sz="1749" dirty="0">
                <a:sym typeface="Wingdings" panose="05000000000000000000" pitchFamily="2" charset="2"/>
              </a:rPr>
              <a:t> </a:t>
            </a:r>
            <a:r>
              <a:rPr lang="it-IT" sz="1749" dirty="0" err="1">
                <a:sym typeface="Wingdings" panose="05000000000000000000" pitchFamily="2" charset="2"/>
              </a:rPr>
              <a:t>adjustment</a:t>
            </a:r>
            <a:endParaRPr lang="it-IT" sz="1749" dirty="0">
              <a:sym typeface="Wingdings" panose="05000000000000000000" pitchFamily="2" charset="2"/>
            </a:endParaRPr>
          </a:p>
          <a:p>
            <a:pPr algn="ctr"/>
            <a:r>
              <a:rPr lang="it-IT" sz="1749" dirty="0">
                <a:sym typeface="Wingdings" panose="05000000000000000000" pitchFamily="2" charset="2"/>
              </a:rPr>
              <a:t>over </a:t>
            </a:r>
            <a:r>
              <a:rPr lang="it-IT" sz="1749" dirty="0" err="1">
                <a:sym typeface="Wingdings" panose="05000000000000000000" pitchFamily="2" charset="2"/>
              </a:rPr>
              <a:t>daily</a:t>
            </a:r>
            <a:r>
              <a:rPr lang="it-IT" sz="1749" dirty="0">
                <a:sym typeface="Wingdings" panose="05000000000000000000" pitchFamily="2" charset="2"/>
              </a:rPr>
              <a:t> </a:t>
            </a:r>
            <a:r>
              <a:rPr lang="it-IT" sz="1749" dirty="0" err="1">
                <a:sym typeface="Wingdings" panose="05000000000000000000" pitchFamily="2" charset="2"/>
              </a:rPr>
              <a:t>means</a:t>
            </a:r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122551" y="2629686"/>
            <a:ext cx="2911386" cy="358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LHF</a:t>
            </a:r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 animBg="1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BBFD72-30E3-B329-237E-395254BC4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Kurztitel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</a:t>
            </a:fld>
            <a:endParaRPr lang="de-DE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FF427A-78BD-FAC9-78D9-C91E60E00F37}"/>
              </a:ext>
            </a:extLst>
          </p:cNvPr>
          <p:cNvSpPr txBox="1"/>
          <p:nvPr/>
        </p:nvSpPr>
        <p:spPr>
          <a:xfrm>
            <a:off x="1964288" y="1508945"/>
            <a:ext cx="72946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BSc</a:t>
            </a:r>
            <a:r>
              <a:rPr lang="it-IT" b="1" dirty="0"/>
              <a:t>. in </a:t>
            </a:r>
            <a:r>
              <a:rPr lang="it-IT" b="1" dirty="0" err="1"/>
              <a:t>Physics</a:t>
            </a:r>
            <a:r>
              <a:rPr lang="it-IT" b="1" dirty="0"/>
              <a:t> </a:t>
            </a:r>
          </a:p>
          <a:p>
            <a:r>
              <a:rPr lang="it-IT" sz="1600" b="1" dirty="0"/>
              <a:t>University of Milan</a:t>
            </a:r>
            <a:endParaRPr lang="it-IT" sz="12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7DCAFF-848A-AEB6-8961-DC757B6D9D14}"/>
              </a:ext>
            </a:extLst>
          </p:cNvPr>
          <p:cNvSpPr txBox="1"/>
          <p:nvPr/>
        </p:nvSpPr>
        <p:spPr>
          <a:xfrm>
            <a:off x="1986017" y="2579455"/>
            <a:ext cx="78550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MSc</a:t>
            </a:r>
            <a:r>
              <a:rPr lang="it-IT" b="1" dirty="0"/>
              <a:t>. in </a:t>
            </a:r>
            <a:r>
              <a:rPr lang="it-IT" b="1" dirty="0" err="1"/>
              <a:t>Environmental</a:t>
            </a:r>
            <a:r>
              <a:rPr lang="it-IT" b="1" dirty="0"/>
              <a:t> </a:t>
            </a:r>
            <a:r>
              <a:rPr lang="it-IT" b="1" dirty="0" err="1"/>
              <a:t>Meteorology</a:t>
            </a:r>
            <a:r>
              <a:rPr lang="it-IT" sz="1400" dirty="0"/>
              <a:t>    </a:t>
            </a:r>
          </a:p>
          <a:p>
            <a:r>
              <a:rPr lang="it-IT" sz="1600" b="1" dirty="0"/>
              <a:t>University of Trento - University of Innsbruck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4F63C0-8E77-45D9-D03B-6EAD2BF781A9}"/>
              </a:ext>
            </a:extLst>
          </p:cNvPr>
          <p:cNvSpPr txBox="1"/>
          <p:nvPr/>
        </p:nvSpPr>
        <p:spPr>
          <a:xfrm>
            <a:off x="1982916" y="3378068"/>
            <a:ext cx="11034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Junior </a:t>
            </a:r>
            <a:r>
              <a:rPr lang="it-IT" b="1" dirty="0" err="1"/>
              <a:t>research</a:t>
            </a:r>
            <a:r>
              <a:rPr lang="it-IT" b="1" dirty="0"/>
              <a:t> </a:t>
            </a:r>
            <a:r>
              <a:rPr lang="it-IT" b="1" dirty="0" err="1"/>
              <a:t>assistant</a:t>
            </a:r>
            <a:r>
              <a:rPr lang="it-IT" b="1" dirty="0"/>
              <a:t>  </a:t>
            </a:r>
          </a:p>
          <a:p>
            <a:r>
              <a:rPr lang="en-US" sz="1600" b="1" dirty="0"/>
              <a:t>University of Milan Bicocca – </a:t>
            </a:r>
            <a:r>
              <a:rPr lang="en-US" sz="1600" b="1" i="1" dirty="0"/>
              <a:t>sup. Prof. Claudia </a:t>
            </a:r>
            <a:r>
              <a:rPr lang="en-US" sz="1600" b="1" i="1" dirty="0" err="1"/>
              <a:t>Pasquero</a:t>
            </a:r>
            <a:endParaRPr lang="en-US" b="1" i="1" dirty="0"/>
          </a:p>
          <a:p>
            <a:r>
              <a:rPr lang="en-US" sz="1400" dirty="0">
                <a:sym typeface="Wingdings" panose="05000000000000000000" pitchFamily="2" charset="2"/>
              </a:rPr>
              <a:t>One</a:t>
            </a:r>
            <a:r>
              <a:rPr lang="en-US" sz="1400" i="1" dirty="0">
                <a:sym typeface="Wingdings" panose="05000000000000000000" pitchFamily="2" charset="2"/>
              </a:rPr>
              <a:t> proceeding </a:t>
            </a:r>
            <a:r>
              <a:rPr lang="en-US" sz="1400" dirty="0">
                <a:sym typeface="Wingdings" panose="05000000000000000000" pitchFamily="2" charset="2"/>
              </a:rPr>
              <a:t>(accepted) and one full article (under rev.)</a:t>
            </a:r>
          </a:p>
        </p:txBody>
      </p:sp>
      <p:pic>
        <p:nvPicPr>
          <p:cNvPr id="15" name="Immagine 14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A6835879-7FE9-EBC2-2B1F-1649BF98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8550798" y="1113693"/>
            <a:ext cx="2580633" cy="3972144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247D84A-A072-9D28-A789-A08B2008D504}"/>
              </a:ext>
            </a:extLst>
          </p:cNvPr>
          <p:cNvCxnSpPr>
            <a:cxnSpLocks/>
          </p:cNvCxnSpPr>
          <p:nvPr/>
        </p:nvCxnSpPr>
        <p:spPr>
          <a:xfrm>
            <a:off x="83108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03779DF-B28B-7559-E243-729050AE2584}"/>
              </a:ext>
            </a:extLst>
          </p:cNvPr>
          <p:cNvSpPr txBox="1"/>
          <p:nvPr/>
        </p:nvSpPr>
        <p:spPr>
          <a:xfrm>
            <a:off x="1964288" y="4857496"/>
            <a:ext cx="110344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PhD candidate</a:t>
            </a:r>
          </a:p>
          <a:p>
            <a:r>
              <a:rPr lang="de-DE" sz="1600" b="1" dirty="0" err="1"/>
              <a:t>Scale</a:t>
            </a:r>
            <a:r>
              <a:rPr lang="de-DE" sz="1600" b="1" dirty="0"/>
              <a:t> Interaction Modelling </a:t>
            </a:r>
            <a:r>
              <a:rPr lang="de-DE" sz="1600" b="1" dirty="0" err="1"/>
              <a:t>group</a:t>
            </a:r>
            <a:r>
              <a:rPr lang="de-DE" sz="1600" b="1" dirty="0"/>
              <a:t> – </a:t>
            </a:r>
            <a:r>
              <a:rPr lang="de-DE" sz="1600" b="1" i="1" dirty="0" err="1"/>
              <a:t>sup</a:t>
            </a:r>
            <a:r>
              <a:rPr lang="de-DE" sz="1600" b="1" i="1" dirty="0"/>
              <a:t>. Dr. Hans Segura</a:t>
            </a:r>
            <a:endParaRPr lang="en-US" sz="1600" b="1" dirty="0"/>
          </a:p>
        </p:txBody>
      </p:sp>
      <p:sp>
        <p:nvSpPr>
          <p:cNvPr id="18" name="Titolo 5">
            <a:extLst>
              <a:ext uri="{FF2B5EF4-FFF2-40B4-BE49-F238E27FC236}">
                <a16:creationId xmlns:a16="http://schemas.microsoft.com/office/drawing/2014/main" id="{6D80499C-91E8-2A4A-1025-ED417EFC3A4B}"/>
              </a:ext>
            </a:extLst>
          </p:cNvPr>
          <p:cNvSpPr txBox="1">
            <a:spLocks/>
          </p:cNvSpPr>
          <p:nvPr/>
        </p:nvSpPr>
        <p:spPr>
          <a:xfrm>
            <a:off x="490539" y="255375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Academic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formation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and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current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activity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8744E00-E198-B01E-8240-6739C7BA68DB}"/>
              </a:ext>
            </a:extLst>
          </p:cNvPr>
          <p:cNvCxnSpPr/>
          <p:nvPr/>
        </p:nvCxnSpPr>
        <p:spPr>
          <a:xfrm>
            <a:off x="831089" y="887445"/>
            <a:ext cx="0" cy="4881754"/>
          </a:xfrm>
          <a:prstGeom prst="straightConnector1">
            <a:avLst/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4813AD0-41C2-8188-6397-D5B28C65EB30}"/>
              </a:ext>
            </a:extLst>
          </p:cNvPr>
          <p:cNvCxnSpPr/>
          <p:nvPr/>
        </p:nvCxnSpPr>
        <p:spPr>
          <a:xfrm>
            <a:off x="831089" y="1182398"/>
            <a:ext cx="0" cy="1247281"/>
          </a:xfrm>
          <a:prstGeom prst="line">
            <a:avLst/>
          </a:prstGeom>
          <a:ln w="57150" cmpd="sng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0E6738-9675-21C2-5741-18B5AEFCE923}"/>
              </a:ext>
            </a:extLst>
          </p:cNvPr>
          <p:cNvSpPr txBox="1"/>
          <p:nvPr/>
        </p:nvSpPr>
        <p:spPr>
          <a:xfrm>
            <a:off x="1097022" y="107959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2019</a:t>
            </a:r>
            <a:endParaRPr lang="en-GB" sz="1600" dirty="0" err="1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DC235D6-B54D-EFCE-04C1-3A59CFC05F68}"/>
              </a:ext>
            </a:extLst>
          </p:cNvPr>
          <p:cNvSpPr txBox="1"/>
          <p:nvPr/>
        </p:nvSpPr>
        <p:spPr>
          <a:xfrm>
            <a:off x="979389" y="225750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2022</a:t>
            </a:r>
            <a:endParaRPr lang="en-GB" sz="1600" dirty="0" err="1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64E12AF-4312-A119-2C64-5E8DC97519B6}"/>
              </a:ext>
            </a:extLst>
          </p:cNvPr>
          <p:cNvCxnSpPr>
            <a:cxnSpLocks/>
          </p:cNvCxnSpPr>
          <p:nvPr/>
        </p:nvCxnSpPr>
        <p:spPr>
          <a:xfrm>
            <a:off x="831089" y="2403501"/>
            <a:ext cx="0" cy="943014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3EE5C36-49F4-3687-E9D9-66DFF29D91B8}"/>
              </a:ext>
            </a:extLst>
          </p:cNvPr>
          <p:cNvSpPr txBox="1"/>
          <p:nvPr/>
        </p:nvSpPr>
        <p:spPr>
          <a:xfrm>
            <a:off x="1009788" y="3157571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2024</a:t>
            </a:r>
            <a:endParaRPr lang="en-GB" sz="1600" dirty="0" err="1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701352B-962D-53EF-E265-128D61605649}"/>
              </a:ext>
            </a:extLst>
          </p:cNvPr>
          <p:cNvCxnSpPr>
            <a:cxnSpLocks/>
          </p:cNvCxnSpPr>
          <p:nvPr/>
        </p:nvCxnSpPr>
        <p:spPr>
          <a:xfrm>
            <a:off x="834190" y="3346515"/>
            <a:ext cx="0" cy="943014"/>
          </a:xfrm>
          <a:prstGeom prst="line">
            <a:avLst/>
          </a:prstGeom>
          <a:ln w="57150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6A6B742-E33C-3DCA-C758-C939C60E37B8}"/>
              </a:ext>
            </a:extLst>
          </p:cNvPr>
          <p:cNvSpPr txBox="1"/>
          <p:nvPr/>
        </p:nvSpPr>
        <p:spPr>
          <a:xfrm>
            <a:off x="964056" y="4130819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08.2025</a:t>
            </a:r>
            <a:endParaRPr lang="en-GB" sz="1600" dirty="0" err="1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F212F6-2CE2-7FDC-3EAE-7FEFE7E0AF75}"/>
              </a:ext>
            </a:extLst>
          </p:cNvPr>
          <p:cNvSpPr txBox="1"/>
          <p:nvPr/>
        </p:nvSpPr>
        <p:spPr>
          <a:xfrm>
            <a:off x="974603" y="4579878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09.2025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0813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27B891F3-ED9B-280A-E8E1-FBF7C13002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6F336B-D36A-9F75-6FCD-008076A396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66AF2358-AA29-DE36-49E4-FCA1161BA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432862-7EB0-324F-2EE6-BF55F2935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459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B611-C5FF-100A-0F67-F08DB081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58D60F-CA39-A407-2E26-468217914B3F}"/>
              </a:ext>
            </a:extLst>
          </p:cNvPr>
          <p:cNvSpPr txBox="1"/>
          <p:nvPr/>
        </p:nvSpPr>
        <p:spPr>
          <a:xfrm>
            <a:off x="594748" y="1124262"/>
            <a:ext cx="729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2019-2022</a:t>
            </a:r>
            <a:r>
              <a:rPr lang="it-IT" b="1" dirty="0"/>
              <a:t>     </a:t>
            </a:r>
            <a:r>
              <a:rPr lang="it-IT" sz="2400" b="1" dirty="0" err="1"/>
              <a:t>BSc</a:t>
            </a:r>
            <a:r>
              <a:rPr lang="it-IT" sz="2400" b="1" dirty="0"/>
              <a:t>. in </a:t>
            </a:r>
            <a:r>
              <a:rPr lang="it-IT" sz="2400" b="1" dirty="0" err="1"/>
              <a:t>Physics</a:t>
            </a:r>
            <a:endParaRPr lang="it-IT" sz="2400" b="1" dirty="0"/>
          </a:p>
          <a:p>
            <a:r>
              <a:rPr lang="it-IT" sz="2000" b="1" dirty="0"/>
              <a:t>University of Milan</a:t>
            </a:r>
            <a:endParaRPr lang="it-IT" sz="1600" b="1" dirty="0"/>
          </a:p>
          <a:p>
            <a:r>
              <a:rPr lang="en-US" i="1" dirty="0"/>
              <a:t>Review of the comparison between state-of- the-art reanalysis ERA5 and observational data over normal values and long-term trends</a:t>
            </a:r>
            <a:endParaRPr lang="it-IT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E977CA-2B50-6E77-1BED-EFFE283ADDAC}"/>
              </a:ext>
            </a:extLst>
          </p:cNvPr>
          <p:cNvSpPr txBox="1"/>
          <p:nvPr/>
        </p:nvSpPr>
        <p:spPr>
          <a:xfrm>
            <a:off x="594748" y="2526407"/>
            <a:ext cx="7855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2022-2024    </a:t>
            </a:r>
            <a:r>
              <a:rPr lang="it-IT" sz="2400" b="1" dirty="0" err="1"/>
              <a:t>MSc</a:t>
            </a:r>
            <a:r>
              <a:rPr lang="it-IT" sz="2400" b="1" dirty="0"/>
              <a:t>. in </a:t>
            </a:r>
            <a:r>
              <a:rPr lang="it-IT" sz="2400" b="1" dirty="0" err="1"/>
              <a:t>Environmental</a:t>
            </a:r>
            <a:r>
              <a:rPr lang="it-IT" sz="2400" b="1" dirty="0"/>
              <a:t> </a:t>
            </a:r>
            <a:r>
              <a:rPr lang="it-IT" sz="2400" b="1" dirty="0" err="1"/>
              <a:t>Meteorology</a:t>
            </a:r>
            <a:r>
              <a:rPr lang="it-IT" dirty="0"/>
              <a:t>    </a:t>
            </a:r>
          </a:p>
          <a:p>
            <a:r>
              <a:rPr lang="it-IT" sz="2000" b="1" dirty="0"/>
              <a:t>University of Trento - University of Innsbruck</a:t>
            </a:r>
          </a:p>
          <a:p>
            <a:r>
              <a:rPr lang="en-US" i="1" dirty="0"/>
              <a:t>Studying the mesoscale coupling between atmosphere and ocean in a high-resolution simulation: how are the marine boundary layer and heat fluxes impacted by the SST anomalies?</a:t>
            </a:r>
            <a:endParaRPr lang="it-IT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1BE09-8625-5577-FBE6-595CD577A258}"/>
              </a:ext>
            </a:extLst>
          </p:cNvPr>
          <p:cNvSpPr txBox="1"/>
          <p:nvPr/>
        </p:nvSpPr>
        <p:spPr>
          <a:xfrm>
            <a:off x="629292" y="4230259"/>
            <a:ext cx="1103444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01.2025 – 08.2025  Junior </a:t>
            </a:r>
            <a:r>
              <a:rPr lang="it-IT" sz="2400" b="1" dirty="0" err="1"/>
              <a:t>research</a:t>
            </a:r>
            <a:r>
              <a:rPr lang="it-IT" sz="2400" b="1" dirty="0"/>
              <a:t> </a:t>
            </a:r>
            <a:r>
              <a:rPr lang="it-IT" sz="2400" b="1" dirty="0" err="1"/>
              <a:t>assistant</a:t>
            </a:r>
            <a:r>
              <a:rPr lang="it-IT" sz="2400" b="1" dirty="0"/>
              <a:t>  </a:t>
            </a:r>
          </a:p>
          <a:p>
            <a:r>
              <a:rPr lang="en-US" sz="2000" b="1" dirty="0"/>
              <a:t>University of Milan Bicocca</a:t>
            </a:r>
            <a:endParaRPr lang="en-US" sz="2400" b="1" dirty="0"/>
          </a:p>
          <a:p>
            <a:r>
              <a:rPr lang="en-US" dirty="0">
                <a:sym typeface="Wingdings" panose="05000000000000000000" pitchFamily="2" charset="2"/>
              </a:rPr>
              <a:t>One</a:t>
            </a:r>
            <a:r>
              <a:rPr lang="en-US" i="1" dirty="0">
                <a:sym typeface="Wingdings" panose="05000000000000000000" pitchFamily="2" charset="2"/>
              </a:rPr>
              <a:t> proceeding </a:t>
            </a:r>
            <a:r>
              <a:rPr lang="en-US" dirty="0">
                <a:sym typeface="Wingdings" panose="05000000000000000000" pitchFamily="2" charset="2"/>
              </a:rPr>
              <a:t>(accepted) and one full article (under rev.)</a:t>
            </a:r>
          </a:p>
        </p:txBody>
      </p:sp>
      <p:pic>
        <p:nvPicPr>
          <p:cNvPr id="7" name="Immagine 6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C7982486-63C5-4EAB-235D-CCAF6765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9210675" y="1880640"/>
            <a:ext cx="2580633" cy="3972144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F5FE87-13C1-671B-2A95-5CC66941D6AF}"/>
              </a:ext>
            </a:extLst>
          </p:cNvPr>
          <p:cNvCxnSpPr>
            <a:cxnSpLocks/>
          </p:cNvCxnSpPr>
          <p:nvPr/>
        </p:nvCxnSpPr>
        <p:spPr>
          <a:xfrm>
            <a:off x="83108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FF6B922-837A-7DEF-DD9A-4D8E51E98B27}"/>
              </a:ext>
            </a:extLst>
          </p:cNvPr>
          <p:cNvSpPr txBox="1"/>
          <p:nvPr/>
        </p:nvSpPr>
        <p:spPr>
          <a:xfrm>
            <a:off x="594748" y="5411198"/>
            <a:ext cx="1103444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10.2025 – </a:t>
            </a:r>
            <a:r>
              <a:rPr lang="it-IT" sz="2000" b="1" dirty="0" err="1"/>
              <a:t>current</a:t>
            </a:r>
            <a:r>
              <a:rPr lang="it-IT" sz="2400" b="1" dirty="0"/>
              <a:t>    PhD candidate</a:t>
            </a:r>
          </a:p>
          <a:p>
            <a:r>
              <a:rPr lang="en-US" sz="2400" b="1" dirty="0"/>
              <a:t> IMPRS Hamburg - </a:t>
            </a:r>
            <a:r>
              <a:rPr lang="de-DE" sz="2400" b="1" dirty="0" err="1"/>
              <a:t>Scale</a:t>
            </a:r>
            <a:r>
              <a:rPr lang="de-DE" sz="2400" b="1" dirty="0"/>
              <a:t> Interaction Modelling </a:t>
            </a:r>
            <a:r>
              <a:rPr lang="de-DE" sz="2400" b="1" dirty="0" err="1"/>
              <a:t>group</a:t>
            </a:r>
            <a:endParaRPr lang="en-US" sz="2400" b="1" dirty="0"/>
          </a:p>
          <a:p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The energetics of the maritime boundary layer </a:t>
            </a:r>
            <a:r>
              <a:rPr lang="en-GB" i="1" dirty="0"/>
              <a:t>in the development of tropical convection </a:t>
            </a:r>
            <a:endParaRPr lang="en-US" i="1" dirty="0">
              <a:sym typeface="Wingdings" panose="05000000000000000000" pitchFamily="2" charset="2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962C3FA-7528-20C8-D3BB-B7D4D4AC2A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523875"/>
            <a:ext cx="2933700" cy="1076325"/>
          </a:xfrm>
          <a:prstGeom prst="rect">
            <a:avLst/>
          </a:prstGeom>
        </p:spPr>
      </p:pic>
      <p:sp>
        <p:nvSpPr>
          <p:cNvPr id="17" name="Titolo 5">
            <a:extLst>
              <a:ext uri="{FF2B5EF4-FFF2-40B4-BE49-F238E27FC236}">
                <a16:creationId xmlns:a16="http://schemas.microsoft.com/office/drawing/2014/main" id="{CA516459-E56A-66FE-BA86-0D84A72ACDF2}"/>
              </a:ext>
            </a:extLst>
          </p:cNvPr>
          <p:cNvSpPr txBox="1">
            <a:spLocks/>
          </p:cNvSpPr>
          <p:nvPr/>
        </p:nvSpPr>
        <p:spPr>
          <a:xfrm>
            <a:off x="490539" y="255375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Academic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formation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and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current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activity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430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>
            <a:cxnSpLocks/>
          </p:cNvCxnSpPr>
          <p:nvPr/>
        </p:nvCxnSpPr>
        <p:spPr>
          <a:xfrm>
            <a:off x="8517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6188180" y="1461741"/>
            <a:ext cx="4277410" cy="111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Scales </a:t>
            </a:r>
            <a:r>
              <a:rPr lang="en-GB" b="1" dirty="0"/>
              <a:t>&lt; 1000 km are</a:t>
            </a:r>
            <a:r>
              <a:rPr lang="it-IT" sz="1749" b="1" dirty="0"/>
              <a:t> </a:t>
            </a:r>
            <a:r>
              <a:rPr lang="it-IT" sz="1749" b="1" dirty="0" err="1"/>
              <a:t>important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in the global energy budget!</a:t>
            </a:r>
          </a:p>
          <a:p>
            <a:pPr algn="ctr"/>
            <a:r>
              <a:rPr lang="it-IT" sz="1555" i="1" dirty="0"/>
              <a:t>(Renault et al. 2023, </a:t>
            </a:r>
            <a:r>
              <a:rPr lang="it-IT" sz="1555" i="1" dirty="0" err="1"/>
              <a:t>Seo</a:t>
            </a:r>
            <a:r>
              <a:rPr lang="it-IT" sz="1555" i="1" dirty="0"/>
              <a:t> et al. 2023, </a:t>
            </a:r>
          </a:p>
          <a:p>
            <a:pPr algn="ctr"/>
            <a:r>
              <a:rPr lang="it-IT" sz="1555" i="1" dirty="0"/>
              <a:t>Bishop et al. 2020)</a:t>
            </a:r>
            <a:endParaRPr lang="it-IT" sz="1749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6435591" y="2845219"/>
            <a:ext cx="3999086" cy="143821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Thermal feedback TFB</a:t>
            </a:r>
          </a:p>
          <a:p>
            <a:pPr algn="ctr"/>
            <a:r>
              <a:rPr lang="it-IT" sz="1749" dirty="0" err="1"/>
              <a:t>Modulates</a:t>
            </a:r>
            <a:r>
              <a:rPr lang="it-IT" sz="1749" dirty="0"/>
              <a:t> </a:t>
            </a:r>
            <a:r>
              <a:rPr lang="it-IT" sz="1749" dirty="0" err="1"/>
              <a:t>local</a:t>
            </a:r>
            <a:r>
              <a:rPr lang="it-IT" sz="1749" dirty="0"/>
              <a:t> temperature, </a:t>
            </a:r>
            <a:r>
              <a:rPr lang="it-IT" sz="1749" dirty="0" err="1"/>
              <a:t>stability</a:t>
            </a:r>
            <a:r>
              <a:rPr lang="it-IT" sz="1749" dirty="0"/>
              <a:t> and </a:t>
            </a:r>
            <a:r>
              <a:rPr lang="it-IT" sz="1749" dirty="0" err="1"/>
              <a:t>circulation</a:t>
            </a:r>
            <a:r>
              <a:rPr lang="it-IT" sz="1749" dirty="0"/>
              <a:t> </a:t>
            </a:r>
            <a:r>
              <a:rPr lang="it-IT" sz="1749" dirty="0" err="1"/>
              <a:t>through</a:t>
            </a:r>
            <a:r>
              <a:rPr lang="it-IT" sz="1749" dirty="0"/>
              <a:t> </a:t>
            </a:r>
            <a:r>
              <a:rPr lang="it-IT" sz="1749" dirty="0" err="1"/>
              <a:t>modified</a:t>
            </a:r>
            <a:r>
              <a:rPr lang="it-IT" sz="1749" dirty="0"/>
              <a:t> </a:t>
            </a:r>
            <a:r>
              <a:rPr lang="it-IT" sz="1749" dirty="0" err="1"/>
              <a:t>thermodynamic</a:t>
            </a:r>
            <a:r>
              <a:rPr lang="it-IT" sz="1749" dirty="0"/>
              <a:t> </a:t>
            </a:r>
            <a:r>
              <a:rPr lang="it-IT" sz="1749" dirty="0" err="1"/>
              <a:t>fluxes</a:t>
            </a:r>
            <a:endParaRPr lang="it-IT" sz="1749" dirty="0"/>
          </a:p>
          <a:p>
            <a:pPr algn="ctr"/>
            <a:r>
              <a:rPr lang="it-IT" sz="1400" i="1" dirty="0"/>
              <a:t>(Acquistapace et al. 2022)</a:t>
            </a:r>
            <a:endParaRPr lang="it-IT" sz="1749" i="1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6BCC76-DF57-BACD-16FC-3A473013A997}"/>
              </a:ext>
            </a:extLst>
          </p:cNvPr>
          <p:cNvSpPr txBox="1"/>
          <p:nvPr/>
        </p:nvSpPr>
        <p:spPr>
          <a:xfrm>
            <a:off x="1353054" y="5226401"/>
            <a:ext cx="2658548" cy="511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361" dirty="0"/>
              <a:t>Sea </a:t>
            </a:r>
            <a:r>
              <a:rPr lang="it-IT" sz="1361" dirty="0" err="1"/>
              <a:t>Sfc</a:t>
            </a:r>
            <a:r>
              <a:rPr lang="it-IT" sz="1361" dirty="0"/>
              <a:t>. </a:t>
            </a:r>
            <a:r>
              <a:rPr lang="it-IT" sz="1361" dirty="0" err="1"/>
              <a:t>currents</a:t>
            </a:r>
            <a:r>
              <a:rPr lang="it-IT" sz="1361" dirty="0"/>
              <a:t> on 25° </a:t>
            </a:r>
            <a:r>
              <a:rPr lang="it-IT" sz="1361" dirty="0" err="1"/>
              <a:t>Jan</a:t>
            </a:r>
            <a:r>
              <a:rPr lang="it-IT" sz="1361" dirty="0"/>
              <a:t> 2020</a:t>
            </a:r>
          </a:p>
          <a:p>
            <a:pPr algn="ctr"/>
            <a:r>
              <a:rPr lang="it-IT" sz="1361" dirty="0"/>
              <a:t> </a:t>
            </a:r>
            <a:r>
              <a:rPr lang="it-IT" sz="1361" dirty="0" err="1">
                <a:hlinkClick r:id="rId3"/>
              </a:rPr>
              <a:t>earth.null.school</a:t>
            </a:r>
            <a:endParaRPr lang="it-IT" sz="136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D6DBEEC-EAD3-F614-7B5B-E8E0DDFB0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523875"/>
            <a:ext cx="2933700" cy="1076325"/>
          </a:xfrm>
          <a:prstGeom prst="rect">
            <a:avLst/>
          </a:prstGeom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4B5E7DD8-EB70-D53C-E647-D04AE4149FA0}"/>
              </a:ext>
            </a:extLst>
          </p:cNvPr>
          <p:cNvGrpSpPr/>
          <p:nvPr/>
        </p:nvGrpSpPr>
        <p:grpSpPr>
          <a:xfrm>
            <a:off x="1023387" y="1600200"/>
            <a:ext cx="3616908" cy="3256931"/>
            <a:chOff x="4965983" y="1518849"/>
            <a:chExt cx="3616908" cy="3256931"/>
          </a:xfrm>
        </p:grpSpPr>
        <p:pic>
          <p:nvPicPr>
            <p:cNvPr id="19" name="Immagine 18">
              <a:extLst>
                <a:ext uri="{FF2B5EF4-FFF2-40B4-BE49-F238E27FC236}">
                  <a16:creationId xmlns:a16="http://schemas.microsoft.com/office/drawing/2014/main" id="{8DCCB12F-231E-CDB3-8A2B-B89C040EE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1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5983" y="1518849"/>
              <a:ext cx="3616908" cy="3256931"/>
            </a:xfrm>
            <a:prstGeom prst="rect">
              <a:avLst/>
            </a:prstGeom>
          </p:spPr>
        </p:pic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B73B5964-EB71-D06B-9001-A24CD7ABC68A}"/>
                </a:ext>
              </a:extLst>
            </p:cNvPr>
            <p:cNvSpPr/>
            <p:nvPr/>
          </p:nvSpPr>
          <p:spPr>
            <a:xfrm>
              <a:off x="5054882" y="1943527"/>
              <a:ext cx="1822167" cy="1782135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 dirty="0"/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DEA616D4-EC5F-37FA-CB7B-14F7BA5A0372}"/>
              </a:ext>
            </a:extLst>
          </p:cNvPr>
          <p:cNvGrpSpPr/>
          <p:nvPr/>
        </p:nvGrpSpPr>
        <p:grpSpPr>
          <a:xfrm>
            <a:off x="5008543" y="4531104"/>
            <a:ext cx="7054582" cy="1674782"/>
            <a:chOff x="4816248" y="4787697"/>
            <a:chExt cx="7054582" cy="1674782"/>
          </a:xfrm>
        </p:grpSpPr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4C88DBFB-5323-0C5C-BB70-B4C54DABA454}"/>
                </a:ext>
              </a:extLst>
            </p:cNvPr>
            <p:cNvSpPr txBox="1"/>
            <p:nvPr/>
          </p:nvSpPr>
          <p:spPr>
            <a:xfrm>
              <a:off x="5085477" y="4913239"/>
              <a:ext cx="6785353" cy="145291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1EEE1277-3816-86BB-0B68-661A539E1B02}"/>
                </a:ext>
              </a:extLst>
            </p:cNvPr>
            <p:cNvGrpSpPr/>
            <p:nvPr/>
          </p:nvGrpSpPr>
          <p:grpSpPr>
            <a:xfrm>
              <a:off x="4816248" y="4787697"/>
              <a:ext cx="7046798" cy="1674782"/>
              <a:chOff x="4816248" y="4787697"/>
              <a:chExt cx="7046798" cy="1674782"/>
            </a:xfrm>
          </p:grpSpPr>
          <p:pic>
            <p:nvPicPr>
              <p:cNvPr id="27" name="Elemento grafico 26" descr="Punto interrogativo">
                <a:extLst>
                  <a:ext uri="{FF2B5EF4-FFF2-40B4-BE49-F238E27FC236}">
                    <a16:creationId xmlns:a16="http://schemas.microsoft.com/office/drawing/2014/main" id="{D57B3471-EFC7-AED6-7EAC-533E3694A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16248" y="4787697"/>
                <a:ext cx="1674782" cy="1674782"/>
              </a:xfrm>
              <a:prstGeom prst="rect">
                <a:avLst/>
              </a:prstGeom>
            </p:spPr>
          </p:pic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8D41B566-667C-436A-0FA1-FBAD423B2FA0}"/>
                  </a:ext>
                </a:extLst>
              </p:cNvPr>
              <p:cNvSpPr txBox="1"/>
              <p:nvPr/>
            </p:nvSpPr>
            <p:spPr>
              <a:xfrm>
                <a:off x="6243296" y="5092246"/>
                <a:ext cx="561975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How </a:t>
                </a:r>
                <a:r>
                  <a:rPr lang="it-IT" dirty="0" err="1"/>
                  <a:t>does</a:t>
                </a:r>
                <a:r>
                  <a:rPr lang="it-IT" dirty="0"/>
                  <a:t> SST </a:t>
                </a:r>
                <a:r>
                  <a:rPr lang="it-IT" dirty="0" err="1"/>
                  <a:t>variability</a:t>
                </a:r>
                <a:r>
                  <a:rPr lang="it-IT" dirty="0"/>
                  <a:t> act to modulate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fluxes</a:t>
                </a:r>
                <a:r>
                  <a:rPr lang="it-IT" dirty="0"/>
                  <a:t> and </a:t>
                </a:r>
                <a:r>
                  <a:rPr lang="it-IT" dirty="0" err="1"/>
                  <a:t>hence</a:t>
                </a:r>
                <a:r>
                  <a:rPr lang="it-IT" dirty="0"/>
                  <a:t> the air </a:t>
                </a:r>
                <a:r>
                  <a:rPr lang="it-IT" dirty="0" err="1"/>
                  <a:t>column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?</a:t>
                </a:r>
                <a:endParaRPr lang="en-GB" dirty="0"/>
              </a:p>
            </p:txBody>
          </p: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5AD38272-66C9-25CB-7FC0-207D21FFF31C}"/>
                  </a:ext>
                </a:extLst>
              </p:cNvPr>
              <p:cNvSpPr txBox="1"/>
              <p:nvPr/>
            </p:nvSpPr>
            <p:spPr>
              <a:xfrm>
                <a:off x="6243296" y="5868504"/>
                <a:ext cx="56197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How </a:t>
                </a:r>
                <a:r>
                  <a:rPr lang="it-IT" dirty="0" err="1"/>
                  <a:t>does</a:t>
                </a:r>
                <a:r>
                  <a:rPr lang="it-IT" dirty="0"/>
                  <a:t> the </a:t>
                </a:r>
                <a:r>
                  <a:rPr lang="it-IT" dirty="0" err="1"/>
                  <a:t>importance</a:t>
                </a:r>
                <a:r>
                  <a:rPr lang="it-IT" dirty="0"/>
                  <a:t> of SST </a:t>
                </a:r>
                <a:r>
                  <a:rPr lang="it-IT" dirty="0" err="1"/>
                  <a:t>change</a:t>
                </a:r>
                <a:r>
                  <a:rPr lang="it-IT" dirty="0"/>
                  <a:t> with </a:t>
                </a:r>
                <a:r>
                  <a:rPr lang="it-IT" dirty="0" err="1"/>
                  <a:t>scales</a:t>
                </a:r>
                <a:r>
                  <a:rPr lang="it-IT" dirty="0"/>
                  <a:t>?</a:t>
                </a:r>
                <a:endParaRPr lang="en-GB" dirty="0"/>
              </a:p>
            </p:txBody>
          </p:sp>
        </p:grp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43C42E4D-5061-84B4-DA11-B3875A4E2F8A}"/>
              </a:ext>
            </a:extLst>
          </p:cNvPr>
          <p:cNvGrpSpPr/>
          <p:nvPr/>
        </p:nvGrpSpPr>
        <p:grpSpPr>
          <a:xfrm>
            <a:off x="1023387" y="1719205"/>
            <a:ext cx="4199982" cy="3596621"/>
            <a:chOff x="1185466" y="1600200"/>
            <a:chExt cx="4680176" cy="3596621"/>
          </a:xfrm>
        </p:grpSpPr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C5A399AC-F122-A7BD-7D40-2DD88EB07155}"/>
                </a:ext>
              </a:extLst>
            </p:cNvPr>
            <p:cNvGrpSpPr/>
            <p:nvPr/>
          </p:nvGrpSpPr>
          <p:grpSpPr>
            <a:xfrm>
              <a:off x="1185466" y="1600200"/>
              <a:ext cx="4680176" cy="3596621"/>
              <a:chOff x="992436" y="2522148"/>
              <a:chExt cx="5394047" cy="3145481"/>
            </a:xfrm>
          </p:grpSpPr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261795F8-FD6D-AE00-E7FE-EBDD06504E84}"/>
                  </a:ext>
                </a:extLst>
              </p:cNvPr>
              <p:cNvSpPr txBox="1"/>
              <p:nvPr/>
            </p:nvSpPr>
            <p:spPr>
              <a:xfrm>
                <a:off x="5732399" y="4405684"/>
                <a:ext cx="484655" cy="371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749" dirty="0"/>
                  <a:t>EQ</a:t>
                </a:r>
              </a:p>
            </p:txBody>
          </p: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D6EE0D9-8D86-4A47-1B11-2DF0B50465C1}"/>
                  </a:ext>
                </a:extLst>
              </p:cNvPr>
              <p:cNvSpPr txBox="1"/>
              <p:nvPr/>
            </p:nvSpPr>
            <p:spPr>
              <a:xfrm>
                <a:off x="5713619" y="2522148"/>
                <a:ext cx="672864" cy="316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749" dirty="0"/>
                  <a:t>20N</a:t>
                </a:r>
              </a:p>
            </p:txBody>
          </p:sp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68940F-2346-2435-6148-DFB69ED3998D}"/>
                  </a:ext>
                </a:extLst>
              </p:cNvPr>
              <p:cNvSpPr txBox="1"/>
              <p:nvPr/>
            </p:nvSpPr>
            <p:spPr>
              <a:xfrm>
                <a:off x="2696547" y="5295660"/>
                <a:ext cx="643591" cy="371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749" dirty="0"/>
                  <a:t>50W</a:t>
                </a:r>
              </a:p>
            </p:txBody>
          </p:sp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02C32FF-772A-1C18-8E64-4C179424547E}"/>
                  </a:ext>
                </a:extLst>
              </p:cNvPr>
              <p:cNvSpPr txBox="1"/>
              <p:nvPr/>
            </p:nvSpPr>
            <p:spPr>
              <a:xfrm>
                <a:off x="992436" y="5273075"/>
                <a:ext cx="643592" cy="371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749" dirty="0"/>
                  <a:t>60W</a:t>
                </a:r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8494D12E-CFDA-473A-4378-8443EEDD1FCF}"/>
                  </a:ext>
                </a:extLst>
              </p:cNvPr>
              <p:cNvSpPr txBox="1"/>
              <p:nvPr/>
            </p:nvSpPr>
            <p:spPr>
              <a:xfrm>
                <a:off x="4773476" y="5260567"/>
                <a:ext cx="643591" cy="3719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1749" dirty="0"/>
                  <a:t>40W</a:t>
                </a:r>
              </a:p>
            </p:txBody>
          </p:sp>
        </p:grp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03CCEBAB-B404-625B-22AC-85947E18F239}"/>
                </a:ext>
              </a:extLst>
            </p:cNvPr>
            <p:cNvSpPr txBox="1"/>
            <p:nvPr/>
          </p:nvSpPr>
          <p:spPr>
            <a:xfrm>
              <a:off x="5277772" y="2792837"/>
              <a:ext cx="583814" cy="3615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/>
                <a:t>10N</a:t>
              </a:r>
            </a:p>
          </p:txBody>
        </p:sp>
      </p:grpSp>
      <p:sp>
        <p:nvSpPr>
          <p:cNvPr id="38" name="Titolo 5">
            <a:extLst>
              <a:ext uri="{FF2B5EF4-FFF2-40B4-BE49-F238E27FC236}">
                <a16:creationId xmlns:a16="http://schemas.microsoft.com/office/drawing/2014/main" id="{47029650-831E-0F6F-43D3-12B180304B4E}"/>
              </a:ext>
            </a:extLst>
          </p:cNvPr>
          <p:cNvSpPr txBox="1">
            <a:spLocks/>
          </p:cNvSpPr>
          <p:nvPr/>
        </p:nvSpPr>
        <p:spPr>
          <a:xfrm>
            <a:off x="1112286" y="199159"/>
            <a:ext cx="5957752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The sub- / mesoscale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83273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D4F6F72-1725-9908-8EA4-B7FC088C9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9790" y="1452767"/>
            <a:ext cx="5142559" cy="491966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9D881BD-F07E-B601-4A06-85E7424FF3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523875"/>
            <a:ext cx="2933700" cy="107632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442C61E-2CA8-C923-13F2-88B512A45C6F}"/>
              </a:ext>
            </a:extLst>
          </p:cNvPr>
          <p:cNvSpPr txBox="1"/>
          <p:nvPr/>
        </p:nvSpPr>
        <p:spPr>
          <a:xfrm>
            <a:off x="1290854" y="176115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minimal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physics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approach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33D9A1A-82F0-8408-6BED-6739C944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3" y="910770"/>
            <a:ext cx="4958237" cy="5680530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9263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/>
              <p:nvPr/>
            </p:nvSpPr>
            <p:spPr>
              <a:xfrm>
                <a:off x="6026818" y="3788185"/>
                <a:ext cx="434920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dirty="0"/>
                  <a:t>   </a:t>
                </a:r>
                <a:r>
                  <a:rPr lang="it-IT" dirty="0" err="1"/>
                  <a:t>is</a:t>
                </a:r>
                <a:r>
                  <a:rPr lang="it-IT" dirty="0"/>
                  <a:t> the water </a:t>
                </a:r>
                <a:r>
                  <a:rPr lang="it-IT" dirty="0" err="1"/>
                  <a:t>vapour</a:t>
                </a:r>
                <a:r>
                  <a:rPr lang="it-IT" dirty="0"/>
                  <a:t> mixing ratio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saturation</a:t>
                </a:r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818" y="3788185"/>
                <a:ext cx="4349206" cy="1384995"/>
              </a:xfrm>
              <a:prstGeom prst="rect">
                <a:avLst/>
              </a:prstGeom>
              <a:blipFill>
                <a:blip r:embed="rId3"/>
                <a:stretch>
                  <a:fillRect b="-6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95520413-CC74-06C4-5579-51AE85CF243A}"/>
              </a:ext>
            </a:extLst>
          </p:cNvPr>
          <p:cNvSpPr/>
          <p:nvPr/>
        </p:nvSpPr>
        <p:spPr>
          <a:xfrm>
            <a:off x="1128542" y="1847159"/>
            <a:ext cx="1435302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C1D2604-F233-E86E-6F9F-720FE87A3E19}"/>
              </a:ext>
            </a:extLst>
          </p:cNvPr>
          <p:cNvSpPr/>
          <p:nvPr/>
        </p:nvSpPr>
        <p:spPr>
          <a:xfrm>
            <a:off x="3524827" y="1834682"/>
            <a:ext cx="132132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8BB770F-8280-ED00-11C7-EC0CF3D4961B}"/>
              </a:ext>
            </a:extLst>
          </p:cNvPr>
          <p:cNvSpPr/>
          <p:nvPr/>
        </p:nvSpPr>
        <p:spPr>
          <a:xfrm>
            <a:off x="3437679" y="4667693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1A74B26-3217-6E61-5FD4-5F1A3C5ADA50}"/>
              </a:ext>
            </a:extLst>
          </p:cNvPr>
          <p:cNvSpPr/>
          <p:nvPr/>
        </p:nvSpPr>
        <p:spPr>
          <a:xfrm>
            <a:off x="1068581" y="4646612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A60C80-E4C2-130C-5832-0B6A133AE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523875"/>
            <a:ext cx="2933700" cy="1076325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EC94D6B-9FB7-53B7-1724-6D172DDC2F98}"/>
              </a:ext>
            </a:extLst>
          </p:cNvPr>
          <p:cNvSpPr txBox="1"/>
          <p:nvPr/>
        </p:nvSpPr>
        <p:spPr>
          <a:xfrm>
            <a:off x="6026818" y="1831444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High-</a:t>
            </a:r>
            <a:r>
              <a:rPr lang="it-IT" sz="1800" b="1" dirty="0" err="1"/>
              <a:t>resolution</a:t>
            </a:r>
            <a:r>
              <a:rPr lang="it-IT" sz="1800" b="1" dirty="0"/>
              <a:t> WRF </a:t>
            </a:r>
            <a:r>
              <a:rPr lang="it-IT" sz="1800" b="1" dirty="0" err="1"/>
              <a:t>simulation</a:t>
            </a:r>
            <a:r>
              <a:rPr lang="it-IT" sz="1800" dirty="0"/>
              <a:t>: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Gridspace</a:t>
            </a:r>
            <a:r>
              <a:rPr lang="it-IT" sz="1800" dirty="0"/>
              <a:t>  3km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SST forcing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</a:t>
            </a:r>
            <a:r>
              <a:rPr lang="it-IT" sz="1800" dirty="0" err="1"/>
              <a:t>averages</a:t>
            </a:r>
            <a:r>
              <a:rPr lang="it-IT" sz="1800" dirty="0"/>
              <a:t> in </a:t>
            </a:r>
            <a:r>
              <a:rPr lang="it-IT" sz="1800" dirty="0" err="1"/>
              <a:t>February</a:t>
            </a:r>
            <a:r>
              <a:rPr lang="it-IT" sz="1800" dirty="0"/>
              <a:t> 2020</a:t>
            </a:r>
          </a:p>
          <a:p>
            <a:pPr marL="277720" indent="-277720">
              <a:buFontTx/>
              <a:buChar char="-"/>
            </a:pPr>
            <a:r>
              <a:rPr lang="it-IT" sz="1800" dirty="0"/>
              <a:t>EUREC4A </a:t>
            </a:r>
            <a:r>
              <a:rPr lang="it-IT" sz="1800" dirty="0" err="1"/>
              <a:t>region</a:t>
            </a:r>
            <a:r>
              <a:rPr lang="it-IT" sz="1800" dirty="0"/>
              <a:t>  </a:t>
            </a:r>
            <a:r>
              <a:rPr lang="it-IT" sz="1200" dirty="0"/>
              <a:t>(</a:t>
            </a:r>
            <a:r>
              <a:rPr lang="it-IT" sz="1200" i="1" dirty="0"/>
              <a:t>Stevens et al. 2021)</a:t>
            </a:r>
            <a:endParaRPr lang="en-GB" sz="18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C836A-3392-62C8-6F2E-21B731B87FAA}"/>
              </a:ext>
            </a:extLst>
          </p:cNvPr>
          <p:cNvSpPr txBox="1"/>
          <p:nvPr/>
        </p:nvSpPr>
        <p:spPr>
          <a:xfrm>
            <a:off x="1258925" y="187702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realistic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(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complex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) set-up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C60AEC6-9EF1-F9D8-4326-F9DBBAE04D3A}"/>
              </a:ext>
            </a:extLst>
          </p:cNvPr>
          <p:cNvCxnSpPr>
            <a:cxnSpLocks/>
          </p:cNvCxnSpPr>
          <p:nvPr/>
        </p:nvCxnSpPr>
        <p:spPr>
          <a:xfrm flipH="1" flipV="1">
            <a:off x="1640591" y="2356701"/>
            <a:ext cx="11866" cy="289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0BF875B-4704-96E6-F7F9-4F493593342F}"/>
              </a:ext>
            </a:extLst>
          </p:cNvPr>
          <p:cNvCxnSpPr>
            <a:cxnSpLocks/>
          </p:cNvCxnSpPr>
          <p:nvPr/>
        </p:nvCxnSpPr>
        <p:spPr>
          <a:xfrm>
            <a:off x="162443" y="3915266"/>
            <a:ext cx="2905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14:cNvPr>
              <p14:cNvContentPartPr/>
              <p14:nvPr/>
            </p14:nvContentPartPr>
            <p14:xfrm>
              <a:off x="1542746" y="2477662"/>
              <a:ext cx="36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4746" y="245966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E82A5F14-790C-B0F6-B958-ABBF98DDD5D6}"/>
              </a:ext>
            </a:extLst>
          </p:cNvPr>
          <p:cNvGrpSpPr/>
          <p:nvPr/>
        </p:nvGrpSpPr>
        <p:grpSpPr>
          <a:xfrm>
            <a:off x="792146" y="2912542"/>
            <a:ext cx="1562760" cy="1821240"/>
            <a:chOff x="958657" y="2045276"/>
            <a:chExt cx="1562760" cy="18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14:cNvPr>
                <p14:cNvContentPartPr/>
                <p14:nvPr/>
              </p14:nvContentPartPr>
              <p14:xfrm>
                <a:off x="2306137" y="2076596"/>
                <a:ext cx="7920" cy="37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8497" y="2058956"/>
                  <a:ext cx="43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14:cNvPr>
                <p14:cNvContentPartPr/>
                <p14:nvPr/>
              </p14:nvContentPartPr>
              <p14:xfrm>
                <a:off x="2316217" y="2082356"/>
                <a:ext cx="6120" cy="104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8577" y="2064716"/>
                  <a:ext cx="4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14:cNvPr>
                <p14:cNvContentPartPr/>
                <p14:nvPr/>
              </p14:nvContentPartPr>
              <p14:xfrm>
                <a:off x="2216137" y="2114396"/>
                <a:ext cx="10440" cy="126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8497" y="2096396"/>
                  <a:ext cx="4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14:cNvPr>
                <p14:cNvContentPartPr/>
                <p14:nvPr/>
              </p14:nvContentPartPr>
              <p14:xfrm>
                <a:off x="2039737" y="2278196"/>
                <a:ext cx="34920" cy="47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737" y="2260196"/>
                  <a:ext cx="70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14:cNvPr>
                <p14:cNvContentPartPr/>
                <p14:nvPr/>
              </p14:nvContentPartPr>
              <p14:xfrm>
                <a:off x="1971337" y="2391956"/>
                <a:ext cx="37440" cy="374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3697" y="2374316"/>
                  <a:ext cx="7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14:cNvPr>
                <p14:cNvContentPartPr/>
                <p14:nvPr/>
              </p14:nvContentPartPr>
              <p14:xfrm>
                <a:off x="1994377" y="2453876"/>
                <a:ext cx="4320" cy="29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76377" y="2436236"/>
                  <a:ext cx="3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14:cNvPr>
                <p14:cNvContentPartPr/>
                <p14:nvPr/>
              </p14:nvContentPartPr>
              <p14:xfrm>
                <a:off x="2194537" y="2205836"/>
                <a:ext cx="53280" cy="104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6897" y="2188196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14:cNvPr>
                <p14:cNvContentPartPr/>
                <p14:nvPr/>
              </p14:nvContentPartPr>
              <p14:xfrm>
                <a:off x="2239897" y="2234636"/>
                <a:ext cx="12960" cy="864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1897" y="2216636"/>
                  <a:ext cx="4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14:cNvPr>
                <p14:cNvContentPartPr/>
                <p14:nvPr/>
              </p14:nvContentPartPr>
              <p14:xfrm>
                <a:off x="2087257" y="2345876"/>
                <a:ext cx="45720" cy="356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9617" y="2328236"/>
                  <a:ext cx="81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14:cNvPr>
                <p14:cNvContentPartPr/>
                <p14:nvPr/>
              </p14:nvContentPartPr>
              <p14:xfrm>
                <a:off x="2013457" y="2470796"/>
                <a:ext cx="18360" cy="4500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95457" y="2452796"/>
                  <a:ext cx="54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14:cNvPr>
                <p14:cNvContentPartPr/>
                <p14:nvPr/>
              </p14:nvContentPartPr>
              <p14:xfrm>
                <a:off x="2202817" y="2414996"/>
                <a:ext cx="60840" cy="104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177" y="2397356"/>
                  <a:ext cx="9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14:cNvPr>
                <p14:cNvContentPartPr/>
                <p14:nvPr/>
              </p14:nvContentPartPr>
              <p14:xfrm>
                <a:off x="2394337" y="2230676"/>
                <a:ext cx="28440" cy="194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6337" y="2213036"/>
                  <a:ext cx="6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14:cNvPr>
                <p14:cNvContentPartPr/>
                <p14:nvPr/>
              </p14:nvContentPartPr>
              <p14:xfrm>
                <a:off x="2411977" y="2205836"/>
                <a:ext cx="16920" cy="68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337" y="2188196"/>
                  <a:ext cx="52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14:cNvPr>
                <p14:cNvContentPartPr/>
                <p14:nvPr/>
              </p14:nvContentPartPr>
              <p14:xfrm>
                <a:off x="2351497" y="2425796"/>
                <a:ext cx="14400" cy="504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3497" y="2408156"/>
                  <a:ext cx="50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14:cNvPr>
                <p14:cNvContentPartPr/>
                <p14:nvPr/>
              </p14:nvContentPartPr>
              <p14:xfrm>
                <a:off x="2278057" y="2555036"/>
                <a:ext cx="24120" cy="637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0417" y="2537396"/>
                  <a:ext cx="5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14:cNvPr>
                <p14:cNvContentPartPr/>
                <p14:nvPr/>
              </p14:nvContentPartPr>
              <p14:xfrm>
                <a:off x="2064937" y="2700836"/>
                <a:ext cx="49320" cy="432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7297" y="2683196"/>
                  <a:ext cx="84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14:cNvPr>
                <p14:cNvContentPartPr/>
                <p14:nvPr/>
              </p14:nvContentPartPr>
              <p14:xfrm>
                <a:off x="2061337" y="2596796"/>
                <a:ext cx="24480" cy="3492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43337" y="2578796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14:cNvPr>
                <p14:cNvContentPartPr/>
                <p14:nvPr/>
              </p14:nvContentPartPr>
              <p14:xfrm>
                <a:off x="2130817" y="2548556"/>
                <a:ext cx="28440" cy="306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2817" y="2530916"/>
                  <a:ext cx="64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14:cNvPr>
                <p14:cNvContentPartPr/>
                <p14:nvPr/>
              </p14:nvContentPartPr>
              <p14:xfrm>
                <a:off x="2323417" y="2482676"/>
                <a:ext cx="47520" cy="16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5417" y="2465036"/>
                  <a:ext cx="8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14:cNvPr>
                <p14:cNvContentPartPr/>
                <p14:nvPr/>
              </p14:nvContentPartPr>
              <p14:xfrm>
                <a:off x="2444017" y="2493116"/>
                <a:ext cx="43560" cy="309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26017" y="2475116"/>
                  <a:ext cx="7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14:cNvPr>
                <p14:cNvContentPartPr/>
                <p14:nvPr/>
              </p14:nvContentPartPr>
              <p14:xfrm>
                <a:off x="2327377" y="2596796"/>
                <a:ext cx="31680" cy="457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9377" y="2578796"/>
                  <a:ext cx="67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14:cNvPr>
                <p14:cNvContentPartPr/>
                <p14:nvPr/>
              </p14:nvContentPartPr>
              <p14:xfrm>
                <a:off x="2468497" y="2423276"/>
                <a:ext cx="40320" cy="320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50497" y="2405636"/>
                  <a:ext cx="75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14:cNvPr>
                <p14:cNvContentPartPr/>
                <p14:nvPr/>
              </p14:nvContentPartPr>
              <p14:xfrm>
                <a:off x="2516737" y="2381876"/>
                <a:ext cx="4680" cy="15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8737" y="2363876"/>
                  <a:ext cx="40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14:cNvPr>
                <p14:cNvContentPartPr/>
                <p14:nvPr/>
              </p14:nvContentPartPr>
              <p14:xfrm>
                <a:off x="2440777" y="2315996"/>
                <a:ext cx="33480" cy="28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22777" y="2297996"/>
                  <a:ext cx="69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14:cNvPr>
                <p14:cNvContentPartPr/>
                <p14:nvPr/>
              </p14:nvContentPartPr>
              <p14:xfrm>
                <a:off x="2492977" y="2193596"/>
                <a:ext cx="7920" cy="3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75337" y="2175956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14:cNvPr>
                <p14:cNvContentPartPr/>
                <p14:nvPr/>
              </p14:nvContentPartPr>
              <p14:xfrm>
                <a:off x="2492257" y="2045276"/>
                <a:ext cx="13680" cy="3672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4617" y="2027636"/>
                  <a:ext cx="4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14:cNvPr>
                <p14:cNvContentPartPr/>
                <p14:nvPr/>
              </p14:nvContentPartPr>
              <p14:xfrm>
                <a:off x="2311177" y="2113676"/>
                <a:ext cx="40680" cy="162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93537" y="2096036"/>
                  <a:ext cx="76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14:cNvPr>
                <p14:cNvContentPartPr/>
                <p14:nvPr/>
              </p14:nvContentPartPr>
              <p14:xfrm>
                <a:off x="2132617" y="2249396"/>
                <a:ext cx="74880" cy="1443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4977" y="2231396"/>
                  <a:ext cx="11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14:cNvPr>
                <p14:cNvContentPartPr/>
                <p14:nvPr/>
              </p14:nvContentPartPr>
              <p14:xfrm>
                <a:off x="1961257" y="2539196"/>
                <a:ext cx="38520" cy="7956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3257" y="2521196"/>
                  <a:ext cx="74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14:cNvPr>
                <p14:cNvContentPartPr/>
                <p14:nvPr/>
              </p14:nvContentPartPr>
              <p14:xfrm>
                <a:off x="1815817" y="2688956"/>
                <a:ext cx="21240" cy="349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97817" y="2670956"/>
                  <a:ext cx="56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14:cNvPr>
                <p14:cNvContentPartPr/>
                <p14:nvPr/>
              </p14:nvContentPartPr>
              <p14:xfrm>
                <a:off x="1917697" y="2486636"/>
                <a:ext cx="39960" cy="291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00057" y="2468996"/>
                  <a:ext cx="75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14:cNvPr>
                <p14:cNvContentPartPr/>
                <p14:nvPr/>
              </p14:nvContentPartPr>
              <p14:xfrm>
                <a:off x="1924177" y="2523716"/>
                <a:ext cx="20880" cy="169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06177" y="2506076"/>
                  <a:ext cx="56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14:cNvPr>
                <p14:cNvContentPartPr/>
                <p14:nvPr/>
              </p14:nvContentPartPr>
              <p14:xfrm>
                <a:off x="1786297" y="2662676"/>
                <a:ext cx="22680" cy="2520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8657" y="2644676"/>
                  <a:ext cx="58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14:cNvPr>
                <p14:cNvContentPartPr/>
                <p14:nvPr/>
              </p14:nvContentPartPr>
              <p14:xfrm>
                <a:off x="1634737" y="2829356"/>
                <a:ext cx="4680" cy="241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16737" y="2811716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14:cNvPr>
                <p14:cNvContentPartPr/>
                <p14:nvPr/>
              </p14:nvContentPartPr>
              <p14:xfrm>
                <a:off x="1479577" y="2966516"/>
                <a:ext cx="18720" cy="4248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61937" y="2948516"/>
                  <a:ext cx="54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14:cNvPr>
                <p14:cNvContentPartPr/>
                <p14:nvPr/>
              </p14:nvContentPartPr>
              <p14:xfrm>
                <a:off x="1360417" y="3128876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42417" y="3110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14:cNvPr>
                <p14:cNvContentPartPr/>
                <p14:nvPr/>
              </p14:nvContentPartPr>
              <p14:xfrm>
                <a:off x="1216417" y="3267836"/>
                <a:ext cx="360" cy="54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8417" y="3249836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14:cNvPr>
                <p14:cNvContentPartPr/>
                <p14:nvPr/>
              </p14:nvContentPartPr>
              <p14:xfrm>
                <a:off x="1229737" y="3370796"/>
                <a:ext cx="3600" cy="219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1737" y="3352796"/>
                  <a:ext cx="3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14:cNvPr>
                <p14:cNvContentPartPr/>
                <p14:nvPr/>
              </p14:nvContentPartPr>
              <p14:xfrm>
                <a:off x="1247017" y="3467276"/>
                <a:ext cx="25200" cy="219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29017" y="3449276"/>
                  <a:ext cx="60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14:cNvPr>
                <p14:cNvContentPartPr/>
                <p14:nvPr/>
              </p14:nvContentPartPr>
              <p14:xfrm>
                <a:off x="1258537" y="3623876"/>
                <a:ext cx="13680" cy="208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0537" y="3606236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14:cNvPr>
                <p14:cNvContentPartPr/>
                <p14:nvPr/>
              </p14:nvContentPartPr>
              <p14:xfrm>
                <a:off x="1065217" y="3611276"/>
                <a:ext cx="27000" cy="31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7217" y="3593276"/>
                  <a:ext cx="62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14:cNvPr>
                <p14:cNvContentPartPr/>
                <p14:nvPr/>
              </p14:nvContentPartPr>
              <p14:xfrm>
                <a:off x="1028857" y="3626036"/>
                <a:ext cx="360" cy="3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0857" y="3608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14:cNvPr>
                <p14:cNvContentPartPr/>
                <p14:nvPr/>
              </p14:nvContentPartPr>
              <p14:xfrm>
                <a:off x="1285897" y="3247316"/>
                <a:ext cx="11160" cy="3348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7897" y="3229316"/>
                  <a:ext cx="46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14:cNvPr>
                <p14:cNvContentPartPr/>
                <p14:nvPr/>
              </p14:nvContentPartPr>
              <p14:xfrm>
                <a:off x="1115617" y="3455036"/>
                <a:ext cx="37440" cy="169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7617" y="3437396"/>
                  <a:ext cx="73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14:cNvPr>
                <p14:cNvContentPartPr/>
                <p14:nvPr/>
              </p14:nvContentPartPr>
              <p14:xfrm>
                <a:off x="1023817" y="3590756"/>
                <a:ext cx="10080" cy="158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5817" y="3572756"/>
                  <a:ext cx="45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14:cNvPr>
                <p14:cNvContentPartPr/>
                <p14:nvPr/>
              </p14:nvContentPartPr>
              <p14:xfrm>
                <a:off x="1311817" y="2719556"/>
                <a:ext cx="18720" cy="126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94177" y="2701556"/>
                  <a:ext cx="54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14:cNvPr>
                <p14:cNvContentPartPr/>
                <p14:nvPr/>
              </p14:nvContentPartPr>
              <p14:xfrm>
                <a:off x="1512337" y="2572316"/>
                <a:ext cx="11160" cy="190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94337" y="2554676"/>
                  <a:ext cx="46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14:cNvPr>
                <p14:cNvContentPartPr/>
                <p14:nvPr/>
              </p14:nvContentPartPr>
              <p14:xfrm>
                <a:off x="1759657" y="2189996"/>
                <a:ext cx="10440" cy="266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1657" y="2171996"/>
                  <a:ext cx="46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14:cNvPr>
                <p14:cNvContentPartPr/>
                <p14:nvPr/>
              </p14:nvContentPartPr>
              <p14:xfrm>
                <a:off x="2017777" y="3348836"/>
                <a:ext cx="360" cy="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00137" y="33311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14:cNvPr>
                <p14:cNvContentPartPr/>
                <p14:nvPr/>
              </p14:nvContentPartPr>
              <p14:xfrm>
                <a:off x="2122537" y="3479876"/>
                <a:ext cx="3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04537" y="346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14:cNvPr>
                <p14:cNvContentPartPr/>
                <p14:nvPr/>
              </p14:nvContentPartPr>
              <p14:xfrm>
                <a:off x="1741657" y="3710996"/>
                <a:ext cx="35280" cy="334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24017" y="3692996"/>
                  <a:ext cx="70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14:cNvPr>
                <p14:cNvContentPartPr/>
                <p14:nvPr/>
              </p14:nvContentPartPr>
              <p14:xfrm>
                <a:off x="1438177" y="3438476"/>
                <a:ext cx="16920" cy="23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0537" y="3420476"/>
                  <a:ext cx="52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14:cNvPr>
                <p14:cNvContentPartPr/>
                <p14:nvPr/>
              </p14:nvContentPartPr>
              <p14:xfrm>
                <a:off x="1053697" y="3734036"/>
                <a:ext cx="27000" cy="190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697" y="3716036"/>
                  <a:ext cx="62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14:cNvPr>
                <p14:cNvContentPartPr/>
                <p14:nvPr/>
              </p14:nvContentPartPr>
              <p14:xfrm>
                <a:off x="1248097" y="3471596"/>
                <a:ext cx="120960" cy="105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0457" y="3453956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14:cNvPr>
                <p14:cNvContentPartPr/>
                <p14:nvPr/>
              </p14:nvContentPartPr>
              <p14:xfrm>
                <a:off x="1514857" y="3296276"/>
                <a:ext cx="51480" cy="291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96857" y="3278636"/>
                  <a:ext cx="87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14:cNvPr>
                <p14:cNvContentPartPr/>
                <p14:nvPr/>
              </p14:nvContentPartPr>
              <p14:xfrm>
                <a:off x="1687657" y="3145436"/>
                <a:ext cx="34200" cy="392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9657" y="3127796"/>
                  <a:ext cx="69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14:cNvPr>
                <p14:cNvContentPartPr/>
                <p14:nvPr/>
              </p14:nvContentPartPr>
              <p14:xfrm>
                <a:off x="1929217" y="2945996"/>
                <a:ext cx="65520" cy="248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1577" y="2927996"/>
                  <a:ext cx="101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14:cNvPr>
                <p14:cNvContentPartPr/>
                <p14:nvPr/>
              </p14:nvContentPartPr>
              <p14:xfrm>
                <a:off x="2088697" y="2881916"/>
                <a:ext cx="33480" cy="126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71057" y="2864276"/>
                  <a:ext cx="69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14:cNvPr>
                <p14:cNvContentPartPr/>
                <p14:nvPr/>
              </p14:nvContentPartPr>
              <p14:xfrm>
                <a:off x="2010217" y="2783996"/>
                <a:ext cx="43560" cy="208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577" y="2766356"/>
                  <a:ext cx="79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14:cNvPr>
                <p14:cNvContentPartPr/>
                <p14:nvPr/>
              </p14:nvContentPartPr>
              <p14:xfrm>
                <a:off x="1917697" y="2778956"/>
                <a:ext cx="28440" cy="151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00057" y="2761316"/>
                  <a:ext cx="6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14:cNvPr>
                <p14:cNvContentPartPr/>
                <p14:nvPr/>
              </p14:nvContentPartPr>
              <p14:xfrm>
                <a:off x="1860457" y="2873636"/>
                <a:ext cx="11880" cy="201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2457" y="2855996"/>
                  <a:ext cx="4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14:cNvPr>
                <p14:cNvContentPartPr/>
                <p14:nvPr/>
              </p14:nvContentPartPr>
              <p14:xfrm>
                <a:off x="1863697" y="2969756"/>
                <a:ext cx="4320" cy="43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5697" y="2951756"/>
                  <a:ext cx="39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14:cNvPr>
                <p14:cNvContentPartPr/>
                <p14:nvPr/>
              </p14:nvContentPartPr>
              <p14:xfrm>
                <a:off x="1977817" y="3032756"/>
                <a:ext cx="30960" cy="68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9817" y="3015116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14:cNvPr>
                <p14:cNvContentPartPr/>
                <p14:nvPr/>
              </p14:nvContentPartPr>
              <p14:xfrm>
                <a:off x="1976377" y="3092876"/>
                <a:ext cx="27000" cy="1764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58737" y="3075236"/>
                  <a:ext cx="62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14:cNvPr>
                <p14:cNvContentPartPr/>
                <p14:nvPr/>
              </p14:nvContentPartPr>
              <p14:xfrm>
                <a:off x="1086097" y="3568796"/>
                <a:ext cx="213480" cy="705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8457" y="3551156"/>
                  <a:ext cx="249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14:cNvPr>
                <p14:cNvContentPartPr/>
                <p14:nvPr/>
              </p14:nvContentPartPr>
              <p14:xfrm>
                <a:off x="1238737" y="3637916"/>
                <a:ext cx="15120" cy="291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0737" y="3620276"/>
                  <a:ext cx="50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14:cNvPr>
                <p14:cNvContentPartPr/>
                <p14:nvPr/>
              </p14:nvContentPartPr>
              <p14:xfrm>
                <a:off x="1475257" y="3491036"/>
                <a:ext cx="57240" cy="208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57257" y="3473036"/>
                  <a:ext cx="9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14:cNvPr>
                <p14:cNvContentPartPr/>
                <p14:nvPr/>
              </p14:nvContentPartPr>
              <p14:xfrm>
                <a:off x="1591897" y="3369356"/>
                <a:ext cx="54000" cy="406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74257" y="3351716"/>
                  <a:ext cx="89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14:cNvPr>
                <p14:cNvContentPartPr/>
                <p14:nvPr/>
              </p14:nvContentPartPr>
              <p14:xfrm>
                <a:off x="1741297" y="3250556"/>
                <a:ext cx="77400" cy="381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23297" y="3232556"/>
                  <a:ext cx="113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14:cNvPr>
                <p14:cNvContentPartPr/>
                <p14:nvPr/>
              </p14:nvContentPartPr>
              <p14:xfrm>
                <a:off x="1887817" y="3150476"/>
                <a:ext cx="26640" cy="342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0177" y="3132836"/>
                  <a:ext cx="6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14:cNvPr>
                <p14:cNvContentPartPr/>
                <p14:nvPr/>
              </p14:nvContentPartPr>
              <p14:xfrm>
                <a:off x="1874497" y="3020156"/>
                <a:ext cx="4680" cy="4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56497" y="3002156"/>
                  <a:ext cx="40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14:cNvPr>
                <p14:cNvContentPartPr/>
                <p14:nvPr/>
              </p14:nvContentPartPr>
              <p14:xfrm>
                <a:off x="1724377" y="2868596"/>
                <a:ext cx="20160" cy="2412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06737" y="2850596"/>
                  <a:ext cx="55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14:cNvPr>
                <p14:cNvContentPartPr/>
                <p14:nvPr/>
              </p14:nvContentPartPr>
              <p14:xfrm>
                <a:off x="1600897" y="2952836"/>
                <a:ext cx="21240" cy="17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82897" y="2935196"/>
                  <a:ext cx="5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14:cNvPr>
                <p14:cNvContentPartPr/>
                <p14:nvPr/>
              </p14:nvContentPartPr>
              <p14:xfrm>
                <a:off x="1568857" y="3067316"/>
                <a:ext cx="8640" cy="259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51217" y="3049676"/>
                  <a:ext cx="4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14:cNvPr>
                <p14:cNvContentPartPr/>
                <p14:nvPr/>
              </p14:nvContentPartPr>
              <p14:xfrm>
                <a:off x="1443217" y="3181436"/>
                <a:ext cx="11880" cy="241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5577" y="3163436"/>
                  <a:ext cx="47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14:cNvPr>
                <p14:cNvContentPartPr/>
                <p14:nvPr/>
              </p14:nvContentPartPr>
              <p14:xfrm>
                <a:off x="1392817" y="3231836"/>
                <a:ext cx="15120" cy="86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75177" y="3214196"/>
                  <a:ext cx="5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14:cNvPr>
                <p14:cNvContentPartPr/>
                <p14:nvPr/>
              </p14:nvContentPartPr>
              <p14:xfrm>
                <a:off x="1077097" y="3250556"/>
                <a:ext cx="25200" cy="10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9457" y="3232556"/>
                  <a:ext cx="60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14:cNvPr>
                <p14:cNvContentPartPr/>
                <p14:nvPr/>
              </p14:nvContentPartPr>
              <p14:xfrm>
                <a:off x="1024897" y="3461516"/>
                <a:ext cx="20880" cy="34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257" y="3443516"/>
                  <a:ext cx="5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14:cNvPr>
                <p14:cNvContentPartPr/>
                <p14:nvPr/>
              </p14:nvContentPartPr>
              <p14:xfrm>
                <a:off x="958657" y="3629636"/>
                <a:ext cx="2880" cy="399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0657" y="3611996"/>
                  <a:ext cx="38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14:cNvPr>
                <p14:cNvContentPartPr/>
                <p14:nvPr/>
              </p14:nvContentPartPr>
              <p14:xfrm>
                <a:off x="971257" y="3759596"/>
                <a:ext cx="4320" cy="579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3617" y="3741596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14:cNvPr>
                <p14:cNvContentPartPr/>
                <p14:nvPr/>
              </p14:nvContentPartPr>
              <p14:xfrm>
                <a:off x="1113097" y="3835556"/>
                <a:ext cx="108720" cy="30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5097" y="3817916"/>
                  <a:ext cx="14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14:cNvPr>
                <p14:cNvContentPartPr/>
                <p14:nvPr/>
              </p14:nvContentPartPr>
              <p14:xfrm>
                <a:off x="1393897" y="3705236"/>
                <a:ext cx="41760" cy="309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75897" y="3687236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14:cNvPr>
                <p14:cNvContentPartPr/>
                <p14:nvPr/>
              </p14:nvContentPartPr>
              <p14:xfrm>
                <a:off x="1563097" y="3556196"/>
                <a:ext cx="18720" cy="266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5457" y="3538196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14:cNvPr>
                <p14:cNvContentPartPr/>
                <p14:nvPr/>
              </p14:nvContentPartPr>
              <p14:xfrm>
                <a:off x="1688377" y="3442796"/>
                <a:ext cx="31680" cy="381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70377" y="3425156"/>
                  <a:ext cx="67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14:cNvPr>
                <p14:cNvContentPartPr/>
                <p14:nvPr/>
              </p14:nvContentPartPr>
              <p14:xfrm>
                <a:off x="1377697" y="2985596"/>
                <a:ext cx="29160" cy="374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9697" y="2967596"/>
                  <a:ext cx="64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14:cNvPr>
                <p14:cNvContentPartPr/>
                <p14:nvPr/>
              </p14:nvContentPartPr>
              <p14:xfrm>
                <a:off x="1443217" y="2896676"/>
                <a:ext cx="4680" cy="248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25577" y="2878676"/>
                  <a:ext cx="40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14:cNvPr>
                <p14:cNvContentPartPr/>
                <p14:nvPr/>
              </p14:nvContentPartPr>
              <p14:xfrm>
                <a:off x="1151257" y="3138956"/>
                <a:ext cx="50040" cy="234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3257" y="3121316"/>
                  <a:ext cx="85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14:cNvPr>
                <p14:cNvContentPartPr/>
                <p14:nvPr/>
              </p14:nvContentPartPr>
              <p14:xfrm>
                <a:off x="1629697" y="2767436"/>
                <a:ext cx="38520" cy="252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1697" y="2749796"/>
                  <a:ext cx="7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14:cNvPr>
                <p14:cNvContentPartPr/>
                <p14:nvPr/>
              </p14:nvContentPartPr>
              <p14:xfrm>
                <a:off x="1743097" y="2584556"/>
                <a:ext cx="27000" cy="44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25097" y="2566556"/>
                  <a:ext cx="6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14:cNvPr>
                <p14:cNvContentPartPr/>
                <p14:nvPr/>
              </p14:nvContentPartPr>
              <p14:xfrm>
                <a:off x="1996177" y="2291516"/>
                <a:ext cx="48960" cy="547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78537" y="2273876"/>
                  <a:ext cx="84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14:cNvPr>
                <p14:cNvContentPartPr/>
                <p14:nvPr/>
              </p14:nvContentPartPr>
              <p14:xfrm>
                <a:off x="2100217" y="2158676"/>
                <a:ext cx="13680" cy="439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82217" y="2140676"/>
                  <a:ext cx="49320" cy="79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3163675C-64FA-1EBB-A1E4-FF1FE1A77CEA}"/>
              </a:ext>
            </a:extLst>
          </p:cNvPr>
          <p:cNvCxnSpPr>
            <a:cxnSpLocks/>
          </p:cNvCxnSpPr>
          <p:nvPr/>
        </p:nvCxnSpPr>
        <p:spPr>
          <a:xfrm flipV="1">
            <a:off x="691644" y="2941872"/>
            <a:ext cx="1706484" cy="190054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BCF5D468-3992-BBD2-8847-8749DBAAB3D0}"/>
              </a:ext>
            </a:extLst>
          </p:cNvPr>
          <p:cNvSpPr txBox="1"/>
          <p:nvPr/>
        </p:nvSpPr>
        <p:spPr>
          <a:xfrm>
            <a:off x="2718091" y="4110087"/>
            <a:ext cx="61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SST’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/>
              <p:nvPr/>
            </p:nvSpPr>
            <p:spPr>
              <a:xfrm>
                <a:off x="1220846" y="2085843"/>
                <a:ext cx="47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846" y="2085843"/>
                <a:ext cx="470963" cy="369332"/>
              </a:xfrm>
              <a:prstGeom prst="rect">
                <a:avLst/>
              </a:prstGeom>
              <a:blipFill>
                <a:blip r:embed="rId18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/>
              <p:nvPr/>
            </p:nvSpPr>
            <p:spPr>
              <a:xfrm>
                <a:off x="686002" y="1449484"/>
                <a:ext cx="2355068" cy="639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/>
                      </m:sSub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02" y="1449484"/>
                <a:ext cx="2355068" cy="639855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856AA565-6927-6C12-12D4-66DDE42168C7}"/>
              </a:ext>
            </a:extLst>
          </p:cNvPr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3942392" y="1518784"/>
            <a:ext cx="6546466" cy="506775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10E399B-638A-D20A-9152-663B36040E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523875"/>
            <a:ext cx="2933700" cy="107632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31A196-814A-9419-81E9-D3F38616E450}"/>
              </a:ext>
            </a:extLst>
          </p:cNvPr>
          <p:cNvSpPr txBox="1"/>
          <p:nvPr/>
        </p:nvSpPr>
        <p:spPr>
          <a:xfrm>
            <a:off x="1119625" y="163143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Scale-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dependent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009C8-1564-67F7-30DE-3F60D5762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623488-8943-732B-A6BE-43125F14B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460158B5-136F-8CB4-3E5C-39CF0662988B}"/>
              </a:ext>
            </a:extLst>
          </p:cNvPr>
          <p:cNvCxnSpPr>
            <a:cxnSpLocks/>
          </p:cNvCxnSpPr>
          <p:nvPr/>
        </p:nvCxnSpPr>
        <p:spPr>
          <a:xfrm>
            <a:off x="955060" y="700151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3D01EF1B-E7BB-ECC0-D106-1F6F3C33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845"/>
          <a:stretch>
            <a:fillRect/>
          </a:stretch>
        </p:blipFill>
        <p:spPr>
          <a:xfrm>
            <a:off x="6353174" y="2022922"/>
            <a:ext cx="5861669" cy="8287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E017A4D-C5D2-65A5-E590-B1201A9AC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87" y="1140978"/>
            <a:ext cx="5494940" cy="555224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0621538E-70F3-BF51-1B9C-F17066E2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10"/>
          <a:stretch>
            <a:fillRect/>
          </a:stretch>
        </p:blipFill>
        <p:spPr>
          <a:xfrm>
            <a:off x="7096124" y="2889727"/>
            <a:ext cx="3884263" cy="85574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5BB7BA-0C90-4FA2-81DF-E371B9D6D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5" y="523875"/>
            <a:ext cx="2933700" cy="107632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7C94D2-3400-7C79-28E3-69ABDB240FEF}"/>
              </a:ext>
            </a:extLst>
          </p:cNvPr>
          <p:cNvSpPr txBox="1"/>
          <p:nvPr/>
        </p:nvSpPr>
        <p:spPr>
          <a:xfrm>
            <a:off x="6857013" y="5129689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Now</a:t>
            </a:r>
            <a:r>
              <a:rPr lang="it-IT" dirty="0"/>
              <a:t>, 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 knowledge ….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BCD51B7-1ACC-3A86-1AFC-BDEFB460B08B}"/>
              </a:ext>
            </a:extLst>
          </p:cNvPr>
          <p:cNvSpPr txBox="1"/>
          <p:nvPr/>
        </p:nvSpPr>
        <p:spPr>
          <a:xfrm>
            <a:off x="787092" y="164777"/>
            <a:ext cx="7097108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Spatial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variability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of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lhf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exchange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343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XmoVJ2KoGvEqYxsCMaM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9zRxN9oF5_.vOFN9BDZ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Fvg.jN4SheMjzIQfFto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e4OZGrr92djSDDuJ1O7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P51siHQQGBP9VYrjT.6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wljrLqbAKeirqT9tDIj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KvDfYymeFVWBntS3uDH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33WPtjMxatJYF3LeRp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b6XsCj95tTPizmnvn.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w6CLxiq3S5Do27j6Qo1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PG_2020">
  <a:themeElements>
    <a:clrScheme name="MPG2020">
      <a:dk1>
        <a:srgbClr val="000000"/>
      </a:dk1>
      <a:lt1>
        <a:srgbClr val="FFFFFF"/>
      </a:lt1>
      <a:dk2>
        <a:srgbClr val="005555"/>
      </a:dk2>
      <a:lt2>
        <a:srgbClr val="C6D325"/>
      </a:lt2>
      <a:accent1>
        <a:srgbClr val="006C66"/>
      </a:accent1>
      <a:accent2>
        <a:srgbClr val="D2DC51"/>
      </a:accent2>
      <a:accent3>
        <a:srgbClr val="348A85"/>
      </a:accent3>
      <a:accent4>
        <a:srgbClr val="9AC5C2"/>
      </a:accent4>
      <a:accent5>
        <a:srgbClr val="EF7C00"/>
      </a:accent5>
      <a:accent6>
        <a:srgbClr val="F5B167"/>
      </a:accent6>
      <a:hlink>
        <a:srgbClr val="005555"/>
      </a:hlink>
      <a:folHlink>
        <a:srgbClr val="A7A7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 cmpd="sng">
          <a:noFill/>
          <a:prstDash val="dash"/>
          <a:tailEnd type="triangle" w="lg" len="med"/>
        </a:ln>
      </a:spPr>
      <a:bodyPr wrap="square" lIns="144000" tIns="108000" rIns="144000" bIns="144000" rtlCol="0" anchor="t" anchorCtr="0"/>
      <a:lstStyle>
        <a:defPPr algn="l">
          <a:spcBef>
            <a:spcPts val="1150"/>
          </a:spcBef>
          <a:buClr>
            <a:srgbClr val="116656"/>
          </a:buClr>
          <a:buSzPct val="120000"/>
          <a:defRPr sz="13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mpd="sng"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marL="180000" indent="-180000" algn="l">
          <a:lnSpc>
            <a:spcPts val="2300"/>
          </a:lnSpc>
          <a:spcBef>
            <a:spcPts val="115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PG_2020" id="{D85B1E0F-FC07-44C4-B5D5-89A5E4EADB04}" vid="{5690BFED-3F1A-4D6D-BBF4-324BE8264BF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773</Words>
  <Application>Microsoft Office PowerPoint</Application>
  <PresentationFormat>Widescreen</PresentationFormat>
  <Paragraphs>158</Paragraphs>
  <Slides>19</Slides>
  <Notes>8</Notes>
  <HiddenSlides>1</HiddenSlides>
  <MMClips>0</MMClips>
  <ScaleCrop>false</ScaleCrop>
  <HeadingPairs>
    <vt:vector size="8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31" baseType="lpstr">
      <vt:lpstr>.SF NS Symbols Regular</vt:lpstr>
      <vt:lpstr>Aptos</vt:lpstr>
      <vt:lpstr>Aptos Display</vt:lpstr>
      <vt:lpstr>Arial</vt:lpstr>
      <vt:lpstr>Cambria Math</vt:lpstr>
      <vt:lpstr>Symbol</vt:lpstr>
      <vt:lpstr>Verdana Pro Cond Semibold</vt:lpstr>
      <vt:lpstr>Wingdings</vt:lpstr>
      <vt:lpstr>Wingdings 3</vt:lpstr>
      <vt:lpstr>Tema di Office</vt:lpstr>
      <vt:lpstr>MPG_2020</vt:lpstr>
      <vt:lpstr>think-cell Folie</vt:lpstr>
      <vt:lpstr>The role of surface turbulent fluxes  over the ocean in air-sea coupling  Past experience and Future perspectives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alessandro storer</cp:lastModifiedBy>
  <cp:revision>34</cp:revision>
  <dcterms:created xsi:type="dcterms:W3CDTF">2025-09-15T12:13:08Z</dcterms:created>
  <dcterms:modified xsi:type="dcterms:W3CDTF">2025-09-30T13:39:18Z</dcterms:modified>
</cp:coreProperties>
</file>